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6" r:id="rId4"/>
    <p:sldId id="268" r:id="rId5"/>
    <p:sldId id="269" r:id="rId6"/>
    <p:sldId id="270" r:id="rId7"/>
    <p:sldId id="271" r:id="rId8"/>
    <p:sldId id="282" r:id="rId9"/>
    <p:sldId id="272" r:id="rId10"/>
    <p:sldId id="273" r:id="rId11"/>
    <p:sldId id="274" r:id="rId12"/>
    <p:sldId id="275" r:id="rId13"/>
    <p:sldId id="276" r:id="rId14"/>
    <p:sldId id="277" r:id="rId15"/>
    <p:sldId id="278" r:id="rId16"/>
    <p:sldId id="279" r:id="rId17"/>
    <p:sldId id="280" r:id="rId18"/>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1" d="100"/>
          <a:sy n="71" d="100"/>
        </p:scale>
        <p:origin x="4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8563E-89C6-4A0A-8F03-7DCCA5AF31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r-Latn-RS"/>
          </a:p>
        </p:txBody>
      </p:sp>
      <p:sp>
        <p:nvSpPr>
          <p:cNvPr id="3" name="Subtitle 2">
            <a:extLst>
              <a:ext uri="{FF2B5EF4-FFF2-40B4-BE49-F238E27FC236}">
                <a16:creationId xmlns:a16="http://schemas.microsoft.com/office/drawing/2014/main" id="{08F5EA54-044C-44F3-B847-717467AE07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r-Latn-RS"/>
          </a:p>
        </p:txBody>
      </p:sp>
      <p:sp>
        <p:nvSpPr>
          <p:cNvPr id="4" name="Date Placeholder 3">
            <a:extLst>
              <a:ext uri="{FF2B5EF4-FFF2-40B4-BE49-F238E27FC236}">
                <a16:creationId xmlns:a16="http://schemas.microsoft.com/office/drawing/2014/main" id="{4686B548-B346-4625-93E7-1F7C7151099B}"/>
              </a:ext>
            </a:extLst>
          </p:cNvPr>
          <p:cNvSpPr>
            <a:spLocks noGrp="1"/>
          </p:cNvSpPr>
          <p:nvPr>
            <p:ph type="dt" sz="half" idx="10"/>
          </p:nvPr>
        </p:nvSpPr>
        <p:spPr/>
        <p:txBody>
          <a:bodyPr/>
          <a:lstStyle/>
          <a:p>
            <a:fld id="{E7A109B0-951F-4736-B641-DAAA3E6AEEBD}" type="datetimeFigureOut">
              <a:rPr lang="sr-Latn-RS" smtClean="0"/>
              <a:t>6.9.2018.</a:t>
            </a:fld>
            <a:endParaRPr lang="sr-Latn-RS"/>
          </a:p>
        </p:txBody>
      </p:sp>
      <p:sp>
        <p:nvSpPr>
          <p:cNvPr id="5" name="Footer Placeholder 4">
            <a:extLst>
              <a:ext uri="{FF2B5EF4-FFF2-40B4-BE49-F238E27FC236}">
                <a16:creationId xmlns:a16="http://schemas.microsoft.com/office/drawing/2014/main" id="{CD6D89CE-C290-4A3D-ACCB-4AA7F28B902A}"/>
              </a:ext>
            </a:extLst>
          </p:cNvPr>
          <p:cNvSpPr>
            <a:spLocks noGrp="1"/>
          </p:cNvSpPr>
          <p:nvPr>
            <p:ph type="ftr" sz="quarter" idx="11"/>
          </p:nvPr>
        </p:nvSpPr>
        <p:spPr/>
        <p:txBody>
          <a:bodyPr/>
          <a:lstStyle/>
          <a:p>
            <a:endParaRPr lang="sr-Latn-RS"/>
          </a:p>
        </p:txBody>
      </p:sp>
      <p:sp>
        <p:nvSpPr>
          <p:cNvPr id="6" name="Slide Number Placeholder 5">
            <a:extLst>
              <a:ext uri="{FF2B5EF4-FFF2-40B4-BE49-F238E27FC236}">
                <a16:creationId xmlns:a16="http://schemas.microsoft.com/office/drawing/2014/main" id="{17758B5D-305E-4277-8312-681CE8AD8095}"/>
              </a:ext>
            </a:extLst>
          </p:cNvPr>
          <p:cNvSpPr>
            <a:spLocks noGrp="1"/>
          </p:cNvSpPr>
          <p:nvPr>
            <p:ph type="sldNum" sz="quarter" idx="12"/>
          </p:nvPr>
        </p:nvSpPr>
        <p:spPr/>
        <p:txBody>
          <a:bodyPr/>
          <a:lstStyle/>
          <a:p>
            <a:fld id="{7D9ED22C-6389-47B3-ACAC-96A2C82C6C8F}" type="slidenum">
              <a:rPr lang="sr-Latn-RS" smtClean="0"/>
              <a:t>‹#›</a:t>
            </a:fld>
            <a:endParaRPr lang="sr-Latn-RS"/>
          </a:p>
        </p:txBody>
      </p:sp>
    </p:spTree>
    <p:extLst>
      <p:ext uri="{BB962C8B-B14F-4D97-AF65-F5344CB8AC3E}">
        <p14:creationId xmlns:p14="http://schemas.microsoft.com/office/powerpoint/2010/main" val="1267672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5B76A-3B83-429B-B89B-BADBB48AA94C}"/>
              </a:ext>
            </a:extLst>
          </p:cNvPr>
          <p:cNvSpPr>
            <a:spLocks noGrp="1"/>
          </p:cNvSpPr>
          <p:nvPr>
            <p:ph type="title"/>
          </p:nvPr>
        </p:nvSpPr>
        <p:spPr/>
        <p:txBody>
          <a:bodyPr/>
          <a:lstStyle/>
          <a:p>
            <a:r>
              <a:rPr lang="en-US"/>
              <a:t>Click to edit Master title style</a:t>
            </a:r>
            <a:endParaRPr lang="sr-Latn-RS"/>
          </a:p>
        </p:txBody>
      </p:sp>
      <p:sp>
        <p:nvSpPr>
          <p:cNvPr id="3" name="Vertical Text Placeholder 2">
            <a:extLst>
              <a:ext uri="{FF2B5EF4-FFF2-40B4-BE49-F238E27FC236}">
                <a16:creationId xmlns:a16="http://schemas.microsoft.com/office/drawing/2014/main" id="{168DFC4A-FE3C-4F10-939C-5622BD886F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a:extLst>
              <a:ext uri="{FF2B5EF4-FFF2-40B4-BE49-F238E27FC236}">
                <a16:creationId xmlns:a16="http://schemas.microsoft.com/office/drawing/2014/main" id="{AEE2D0E1-7364-49BF-B3DB-D761D2AC7FB2}"/>
              </a:ext>
            </a:extLst>
          </p:cNvPr>
          <p:cNvSpPr>
            <a:spLocks noGrp="1"/>
          </p:cNvSpPr>
          <p:nvPr>
            <p:ph type="dt" sz="half" idx="10"/>
          </p:nvPr>
        </p:nvSpPr>
        <p:spPr/>
        <p:txBody>
          <a:bodyPr/>
          <a:lstStyle/>
          <a:p>
            <a:fld id="{E7A109B0-951F-4736-B641-DAAA3E6AEEBD}" type="datetimeFigureOut">
              <a:rPr lang="sr-Latn-RS" smtClean="0"/>
              <a:t>6.9.2018.</a:t>
            </a:fld>
            <a:endParaRPr lang="sr-Latn-RS"/>
          </a:p>
        </p:txBody>
      </p:sp>
      <p:sp>
        <p:nvSpPr>
          <p:cNvPr id="5" name="Footer Placeholder 4">
            <a:extLst>
              <a:ext uri="{FF2B5EF4-FFF2-40B4-BE49-F238E27FC236}">
                <a16:creationId xmlns:a16="http://schemas.microsoft.com/office/drawing/2014/main" id="{8D0AA165-0054-4D03-8D72-7EABE6D55B02}"/>
              </a:ext>
            </a:extLst>
          </p:cNvPr>
          <p:cNvSpPr>
            <a:spLocks noGrp="1"/>
          </p:cNvSpPr>
          <p:nvPr>
            <p:ph type="ftr" sz="quarter" idx="11"/>
          </p:nvPr>
        </p:nvSpPr>
        <p:spPr/>
        <p:txBody>
          <a:bodyPr/>
          <a:lstStyle/>
          <a:p>
            <a:endParaRPr lang="sr-Latn-RS"/>
          </a:p>
        </p:txBody>
      </p:sp>
      <p:sp>
        <p:nvSpPr>
          <p:cNvPr id="6" name="Slide Number Placeholder 5">
            <a:extLst>
              <a:ext uri="{FF2B5EF4-FFF2-40B4-BE49-F238E27FC236}">
                <a16:creationId xmlns:a16="http://schemas.microsoft.com/office/drawing/2014/main" id="{6EA8A406-34BF-4AF0-A1D9-D41AE5C4BA7F}"/>
              </a:ext>
            </a:extLst>
          </p:cNvPr>
          <p:cNvSpPr>
            <a:spLocks noGrp="1"/>
          </p:cNvSpPr>
          <p:nvPr>
            <p:ph type="sldNum" sz="quarter" idx="12"/>
          </p:nvPr>
        </p:nvSpPr>
        <p:spPr/>
        <p:txBody>
          <a:bodyPr/>
          <a:lstStyle/>
          <a:p>
            <a:fld id="{7D9ED22C-6389-47B3-ACAC-96A2C82C6C8F}" type="slidenum">
              <a:rPr lang="sr-Latn-RS" smtClean="0"/>
              <a:t>‹#›</a:t>
            </a:fld>
            <a:endParaRPr lang="sr-Latn-RS"/>
          </a:p>
        </p:txBody>
      </p:sp>
    </p:spTree>
    <p:extLst>
      <p:ext uri="{BB962C8B-B14F-4D97-AF65-F5344CB8AC3E}">
        <p14:creationId xmlns:p14="http://schemas.microsoft.com/office/powerpoint/2010/main" val="1214244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41C5E9-29AE-4672-9919-E424A79A0A5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r-Latn-RS"/>
          </a:p>
        </p:txBody>
      </p:sp>
      <p:sp>
        <p:nvSpPr>
          <p:cNvPr id="3" name="Vertical Text Placeholder 2">
            <a:extLst>
              <a:ext uri="{FF2B5EF4-FFF2-40B4-BE49-F238E27FC236}">
                <a16:creationId xmlns:a16="http://schemas.microsoft.com/office/drawing/2014/main" id="{D4E9040C-B83D-4D91-88D8-67830841CCD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a:extLst>
              <a:ext uri="{FF2B5EF4-FFF2-40B4-BE49-F238E27FC236}">
                <a16:creationId xmlns:a16="http://schemas.microsoft.com/office/drawing/2014/main" id="{05EAF296-48C5-4495-A316-D414C692E223}"/>
              </a:ext>
            </a:extLst>
          </p:cNvPr>
          <p:cNvSpPr>
            <a:spLocks noGrp="1"/>
          </p:cNvSpPr>
          <p:nvPr>
            <p:ph type="dt" sz="half" idx="10"/>
          </p:nvPr>
        </p:nvSpPr>
        <p:spPr/>
        <p:txBody>
          <a:bodyPr/>
          <a:lstStyle/>
          <a:p>
            <a:fld id="{E7A109B0-951F-4736-B641-DAAA3E6AEEBD}" type="datetimeFigureOut">
              <a:rPr lang="sr-Latn-RS" smtClean="0"/>
              <a:t>6.9.2018.</a:t>
            </a:fld>
            <a:endParaRPr lang="sr-Latn-RS"/>
          </a:p>
        </p:txBody>
      </p:sp>
      <p:sp>
        <p:nvSpPr>
          <p:cNvPr id="5" name="Footer Placeholder 4">
            <a:extLst>
              <a:ext uri="{FF2B5EF4-FFF2-40B4-BE49-F238E27FC236}">
                <a16:creationId xmlns:a16="http://schemas.microsoft.com/office/drawing/2014/main" id="{B5DA6845-7A79-4729-8AD4-23CC6CC39CF4}"/>
              </a:ext>
            </a:extLst>
          </p:cNvPr>
          <p:cNvSpPr>
            <a:spLocks noGrp="1"/>
          </p:cNvSpPr>
          <p:nvPr>
            <p:ph type="ftr" sz="quarter" idx="11"/>
          </p:nvPr>
        </p:nvSpPr>
        <p:spPr/>
        <p:txBody>
          <a:bodyPr/>
          <a:lstStyle/>
          <a:p>
            <a:endParaRPr lang="sr-Latn-RS"/>
          </a:p>
        </p:txBody>
      </p:sp>
      <p:sp>
        <p:nvSpPr>
          <p:cNvPr id="6" name="Slide Number Placeholder 5">
            <a:extLst>
              <a:ext uri="{FF2B5EF4-FFF2-40B4-BE49-F238E27FC236}">
                <a16:creationId xmlns:a16="http://schemas.microsoft.com/office/drawing/2014/main" id="{05649472-A318-4FAB-9E01-C49950282F3F}"/>
              </a:ext>
            </a:extLst>
          </p:cNvPr>
          <p:cNvSpPr>
            <a:spLocks noGrp="1"/>
          </p:cNvSpPr>
          <p:nvPr>
            <p:ph type="sldNum" sz="quarter" idx="12"/>
          </p:nvPr>
        </p:nvSpPr>
        <p:spPr/>
        <p:txBody>
          <a:bodyPr/>
          <a:lstStyle/>
          <a:p>
            <a:fld id="{7D9ED22C-6389-47B3-ACAC-96A2C82C6C8F}" type="slidenum">
              <a:rPr lang="sr-Latn-RS" smtClean="0"/>
              <a:t>‹#›</a:t>
            </a:fld>
            <a:endParaRPr lang="sr-Latn-RS"/>
          </a:p>
        </p:txBody>
      </p:sp>
    </p:spTree>
    <p:extLst>
      <p:ext uri="{BB962C8B-B14F-4D97-AF65-F5344CB8AC3E}">
        <p14:creationId xmlns:p14="http://schemas.microsoft.com/office/powerpoint/2010/main" val="4085641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7F61E-C9FD-4F1A-9A3C-37623787545F}"/>
              </a:ext>
            </a:extLst>
          </p:cNvPr>
          <p:cNvSpPr>
            <a:spLocks noGrp="1"/>
          </p:cNvSpPr>
          <p:nvPr>
            <p:ph type="title"/>
          </p:nvPr>
        </p:nvSpPr>
        <p:spPr/>
        <p:txBody>
          <a:bodyPr/>
          <a:lstStyle/>
          <a:p>
            <a:r>
              <a:rPr lang="en-US"/>
              <a:t>Click to edit Master title style</a:t>
            </a:r>
            <a:endParaRPr lang="sr-Latn-RS"/>
          </a:p>
        </p:txBody>
      </p:sp>
      <p:sp>
        <p:nvSpPr>
          <p:cNvPr id="3" name="Content Placeholder 2">
            <a:extLst>
              <a:ext uri="{FF2B5EF4-FFF2-40B4-BE49-F238E27FC236}">
                <a16:creationId xmlns:a16="http://schemas.microsoft.com/office/drawing/2014/main" id="{D4D8729C-C450-459E-9DB2-4C1E91B1F72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a:extLst>
              <a:ext uri="{FF2B5EF4-FFF2-40B4-BE49-F238E27FC236}">
                <a16:creationId xmlns:a16="http://schemas.microsoft.com/office/drawing/2014/main" id="{FAAA2C3C-4798-4B07-A34E-03B3BF745425}"/>
              </a:ext>
            </a:extLst>
          </p:cNvPr>
          <p:cNvSpPr>
            <a:spLocks noGrp="1"/>
          </p:cNvSpPr>
          <p:nvPr>
            <p:ph type="dt" sz="half" idx="10"/>
          </p:nvPr>
        </p:nvSpPr>
        <p:spPr/>
        <p:txBody>
          <a:bodyPr/>
          <a:lstStyle/>
          <a:p>
            <a:fld id="{E7A109B0-951F-4736-B641-DAAA3E6AEEBD}" type="datetimeFigureOut">
              <a:rPr lang="sr-Latn-RS" smtClean="0"/>
              <a:t>6.9.2018.</a:t>
            </a:fld>
            <a:endParaRPr lang="sr-Latn-RS"/>
          </a:p>
        </p:txBody>
      </p:sp>
      <p:sp>
        <p:nvSpPr>
          <p:cNvPr id="5" name="Footer Placeholder 4">
            <a:extLst>
              <a:ext uri="{FF2B5EF4-FFF2-40B4-BE49-F238E27FC236}">
                <a16:creationId xmlns:a16="http://schemas.microsoft.com/office/drawing/2014/main" id="{3FBC4F13-F65A-4AB7-8272-CDB778132B6A}"/>
              </a:ext>
            </a:extLst>
          </p:cNvPr>
          <p:cNvSpPr>
            <a:spLocks noGrp="1"/>
          </p:cNvSpPr>
          <p:nvPr>
            <p:ph type="ftr" sz="quarter" idx="11"/>
          </p:nvPr>
        </p:nvSpPr>
        <p:spPr/>
        <p:txBody>
          <a:bodyPr/>
          <a:lstStyle/>
          <a:p>
            <a:endParaRPr lang="sr-Latn-RS"/>
          </a:p>
        </p:txBody>
      </p:sp>
      <p:sp>
        <p:nvSpPr>
          <p:cNvPr id="6" name="Slide Number Placeholder 5">
            <a:extLst>
              <a:ext uri="{FF2B5EF4-FFF2-40B4-BE49-F238E27FC236}">
                <a16:creationId xmlns:a16="http://schemas.microsoft.com/office/drawing/2014/main" id="{65BC7F9C-5BA0-4F77-AAEF-60489EC5A42F}"/>
              </a:ext>
            </a:extLst>
          </p:cNvPr>
          <p:cNvSpPr>
            <a:spLocks noGrp="1"/>
          </p:cNvSpPr>
          <p:nvPr>
            <p:ph type="sldNum" sz="quarter" idx="12"/>
          </p:nvPr>
        </p:nvSpPr>
        <p:spPr/>
        <p:txBody>
          <a:bodyPr/>
          <a:lstStyle/>
          <a:p>
            <a:fld id="{7D9ED22C-6389-47B3-ACAC-96A2C82C6C8F}" type="slidenum">
              <a:rPr lang="sr-Latn-RS" smtClean="0"/>
              <a:t>‹#›</a:t>
            </a:fld>
            <a:endParaRPr lang="sr-Latn-RS"/>
          </a:p>
        </p:txBody>
      </p:sp>
    </p:spTree>
    <p:extLst>
      <p:ext uri="{BB962C8B-B14F-4D97-AF65-F5344CB8AC3E}">
        <p14:creationId xmlns:p14="http://schemas.microsoft.com/office/powerpoint/2010/main" val="445057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AD04-D99E-43EA-A260-A90C4FDE47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r-Latn-RS"/>
          </a:p>
        </p:txBody>
      </p:sp>
      <p:sp>
        <p:nvSpPr>
          <p:cNvPr id="3" name="Text Placeholder 2">
            <a:extLst>
              <a:ext uri="{FF2B5EF4-FFF2-40B4-BE49-F238E27FC236}">
                <a16:creationId xmlns:a16="http://schemas.microsoft.com/office/drawing/2014/main" id="{2EE920AC-D7DF-4131-A925-EA28390DAC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E80E6BA-F332-4EC6-86FD-C79F73C8BE4F}"/>
              </a:ext>
            </a:extLst>
          </p:cNvPr>
          <p:cNvSpPr>
            <a:spLocks noGrp="1"/>
          </p:cNvSpPr>
          <p:nvPr>
            <p:ph type="dt" sz="half" idx="10"/>
          </p:nvPr>
        </p:nvSpPr>
        <p:spPr/>
        <p:txBody>
          <a:bodyPr/>
          <a:lstStyle/>
          <a:p>
            <a:fld id="{E7A109B0-951F-4736-B641-DAAA3E6AEEBD}" type="datetimeFigureOut">
              <a:rPr lang="sr-Latn-RS" smtClean="0"/>
              <a:t>6.9.2018.</a:t>
            </a:fld>
            <a:endParaRPr lang="sr-Latn-RS"/>
          </a:p>
        </p:txBody>
      </p:sp>
      <p:sp>
        <p:nvSpPr>
          <p:cNvPr id="5" name="Footer Placeholder 4">
            <a:extLst>
              <a:ext uri="{FF2B5EF4-FFF2-40B4-BE49-F238E27FC236}">
                <a16:creationId xmlns:a16="http://schemas.microsoft.com/office/drawing/2014/main" id="{CC46A81B-A866-4DE4-8987-614810295032}"/>
              </a:ext>
            </a:extLst>
          </p:cNvPr>
          <p:cNvSpPr>
            <a:spLocks noGrp="1"/>
          </p:cNvSpPr>
          <p:nvPr>
            <p:ph type="ftr" sz="quarter" idx="11"/>
          </p:nvPr>
        </p:nvSpPr>
        <p:spPr/>
        <p:txBody>
          <a:bodyPr/>
          <a:lstStyle/>
          <a:p>
            <a:endParaRPr lang="sr-Latn-RS"/>
          </a:p>
        </p:txBody>
      </p:sp>
      <p:sp>
        <p:nvSpPr>
          <p:cNvPr id="6" name="Slide Number Placeholder 5">
            <a:extLst>
              <a:ext uri="{FF2B5EF4-FFF2-40B4-BE49-F238E27FC236}">
                <a16:creationId xmlns:a16="http://schemas.microsoft.com/office/drawing/2014/main" id="{E0CE3705-6587-40D4-B419-956E9F733A7C}"/>
              </a:ext>
            </a:extLst>
          </p:cNvPr>
          <p:cNvSpPr>
            <a:spLocks noGrp="1"/>
          </p:cNvSpPr>
          <p:nvPr>
            <p:ph type="sldNum" sz="quarter" idx="12"/>
          </p:nvPr>
        </p:nvSpPr>
        <p:spPr/>
        <p:txBody>
          <a:bodyPr/>
          <a:lstStyle/>
          <a:p>
            <a:fld id="{7D9ED22C-6389-47B3-ACAC-96A2C82C6C8F}" type="slidenum">
              <a:rPr lang="sr-Latn-RS" smtClean="0"/>
              <a:t>‹#›</a:t>
            </a:fld>
            <a:endParaRPr lang="sr-Latn-RS"/>
          </a:p>
        </p:txBody>
      </p:sp>
    </p:spTree>
    <p:extLst>
      <p:ext uri="{BB962C8B-B14F-4D97-AF65-F5344CB8AC3E}">
        <p14:creationId xmlns:p14="http://schemas.microsoft.com/office/powerpoint/2010/main" val="3876249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36D61-C659-41E9-9E51-B040C670EA5E}"/>
              </a:ext>
            </a:extLst>
          </p:cNvPr>
          <p:cNvSpPr>
            <a:spLocks noGrp="1"/>
          </p:cNvSpPr>
          <p:nvPr>
            <p:ph type="title"/>
          </p:nvPr>
        </p:nvSpPr>
        <p:spPr/>
        <p:txBody>
          <a:bodyPr/>
          <a:lstStyle/>
          <a:p>
            <a:r>
              <a:rPr lang="en-US"/>
              <a:t>Click to edit Master title style</a:t>
            </a:r>
            <a:endParaRPr lang="sr-Latn-RS"/>
          </a:p>
        </p:txBody>
      </p:sp>
      <p:sp>
        <p:nvSpPr>
          <p:cNvPr id="3" name="Content Placeholder 2">
            <a:extLst>
              <a:ext uri="{FF2B5EF4-FFF2-40B4-BE49-F238E27FC236}">
                <a16:creationId xmlns:a16="http://schemas.microsoft.com/office/drawing/2014/main" id="{514FF808-5227-4E59-90D2-B0E3B0D330B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Content Placeholder 3">
            <a:extLst>
              <a:ext uri="{FF2B5EF4-FFF2-40B4-BE49-F238E27FC236}">
                <a16:creationId xmlns:a16="http://schemas.microsoft.com/office/drawing/2014/main" id="{5BC84DB3-6789-4B85-8447-F976AA44EC7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5" name="Date Placeholder 4">
            <a:extLst>
              <a:ext uri="{FF2B5EF4-FFF2-40B4-BE49-F238E27FC236}">
                <a16:creationId xmlns:a16="http://schemas.microsoft.com/office/drawing/2014/main" id="{EB35D955-D261-4B29-BFA1-FCB338968CBC}"/>
              </a:ext>
            </a:extLst>
          </p:cNvPr>
          <p:cNvSpPr>
            <a:spLocks noGrp="1"/>
          </p:cNvSpPr>
          <p:nvPr>
            <p:ph type="dt" sz="half" idx="10"/>
          </p:nvPr>
        </p:nvSpPr>
        <p:spPr/>
        <p:txBody>
          <a:bodyPr/>
          <a:lstStyle/>
          <a:p>
            <a:fld id="{E7A109B0-951F-4736-B641-DAAA3E6AEEBD}" type="datetimeFigureOut">
              <a:rPr lang="sr-Latn-RS" smtClean="0"/>
              <a:t>6.9.2018.</a:t>
            </a:fld>
            <a:endParaRPr lang="sr-Latn-RS"/>
          </a:p>
        </p:txBody>
      </p:sp>
      <p:sp>
        <p:nvSpPr>
          <p:cNvPr id="6" name="Footer Placeholder 5">
            <a:extLst>
              <a:ext uri="{FF2B5EF4-FFF2-40B4-BE49-F238E27FC236}">
                <a16:creationId xmlns:a16="http://schemas.microsoft.com/office/drawing/2014/main" id="{8BE05F42-9D89-4286-9276-C95D79F98FC2}"/>
              </a:ext>
            </a:extLst>
          </p:cNvPr>
          <p:cNvSpPr>
            <a:spLocks noGrp="1"/>
          </p:cNvSpPr>
          <p:nvPr>
            <p:ph type="ftr" sz="quarter" idx="11"/>
          </p:nvPr>
        </p:nvSpPr>
        <p:spPr/>
        <p:txBody>
          <a:bodyPr/>
          <a:lstStyle/>
          <a:p>
            <a:endParaRPr lang="sr-Latn-RS"/>
          </a:p>
        </p:txBody>
      </p:sp>
      <p:sp>
        <p:nvSpPr>
          <p:cNvPr id="7" name="Slide Number Placeholder 6">
            <a:extLst>
              <a:ext uri="{FF2B5EF4-FFF2-40B4-BE49-F238E27FC236}">
                <a16:creationId xmlns:a16="http://schemas.microsoft.com/office/drawing/2014/main" id="{0B70DD96-C088-45F9-BC10-C4BB7AC3B22A}"/>
              </a:ext>
            </a:extLst>
          </p:cNvPr>
          <p:cNvSpPr>
            <a:spLocks noGrp="1"/>
          </p:cNvSpPr>
          <p:nvPr>
            <p:ph type="sldNum" sz="quarter" idx="12"/>
          </p:nvPr>
        </p:nvSpPr>
        <p:spPr/>
        <p:txBody>
          <a:bodyPr/>
          <a:lstStyle/>
          <a:p>
            <a:fld id="{7D9ED22C-6389-47B3-ACAC-96A2C82C6C8F}" type="slidenum">
              <a:rPr lang="sr-Latn-RS" smtClean="0"/>
              <a:t>‹#›</a:t>
            </a:fld>
            <a:endParaRPr lang="sr-Latn-RS"/>
          </a:p>
        </p:txBody>
      </p:sp>
    </p:spTree>
    <p:extLst>
      <p:ext uri="{BB962C8B-B14F-4D97-AF65-F5344CB8AC3E}">
        <p14:creationId xmlns:p14="http://schemas.microsoft.com/office/powerpoint/2010/main" val="3566181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E9ECF-0F4F-4403-85EB-5191335CA8C9}"/>
              </a:ext>
            </a:extLst>
          </p:cNvPr>
          <p:cNvSpPr>
            <a:spLocks noGrp="1"/>
          </p:cNvSpPr>
          <p:nvPr>
            <p:ph type="title"/>
          </p:nvPr>
        </p:nvSpPr>
        <p:spPr>
          <a:xfrm>
            <a:off x="839788" y="365125"/>
            <a:ext cx="10515600" cy="1325563"/>
          </a:xfrm>
        </p:spPr>
        <p:txBody>
          <a:bodyPr/>
          <a:lstStyle/>
          <a:p>
            <a:r>
              <a:rPr lang="en-US"/>
              <a:t>Click to edit Master title style</a:t>
            </a:r>
            <a:endParaRPr lang="sr-Latn-RS"/>
          </a:p>
        </p:txBody>
      </p:sp>
      <p:sp>
        <p:nvSpPr>
          <p:cNvPr id="3" name="Text Placeholder 2">
            <a:extLst>
              <a:ext uri="{FF2B5EF4-FFF2-40B4-BE49-F238E27FC236}">
                <a16:creationId xmlns:a16="http://schemas.microsoft.com/office/drawing/2014/main" id="{D3E15F9E-E92C-4227-BF27-6598C58752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9743FB0-215D-46A1-9CBC-2A4599EA1F9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5" name="Text Placeholder 4">
            <a:extLst>
              <a:ext uri="{FF2B5EF4-FFF2-40B4-BE49-F238E27FC236}">
                <a16:creationId xmlns:a16="http://schemas.microsoft.com/office/drawing/2014/main" id="{16B5932D-AAA9-48E5-85FA-DC44C3FEDE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220E57-A837-45DE-B084-B2A36B2E00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7" name="Date Placeholder 6">
            <a:extLst>
              <a:ext uri="{FF2B5EF4-FFF2-40B4-BE49-F238E27FC236}">
                <a16:creationId xmlns:a16="http://schemas.microsoft.com/office/drawing/2014/main" id="{D96E27D7-9C77-4D1B-AA5B-2DFBF3D970B5}"/>
              </a:ext>
            </a:extLst>
          </p:cNvPr>
          <p:cNvSpPr>
            <a:spLocks noGrp="1"/>
          </p:cNvSpPr>
          <p:nvPr>
            <p:ph type="dt" sz="half" idx="10"/>
          </p:nvPr>
        </p:nvSpPr>
        <p:spPr/>
        <p:txBody>
          <a:bodyPr/>
          <a:lstStyle/>
          <a:p>
            <a:fld id="{E7A109B0-951F-4736-B641-DAAA3E6AEEBD}" type="datetimeFigureOut">
              <a:rPr lang="sr-Latn-RS" smtClean="0"/>
              <a:t>6.9.2018.</a:t>
            </a:fld>
            <a:endParaRPr lang="sr-Latn-RS"/>
          </a:p>
        </p:txBody>
      </p:sp>
      <p:sp>
        <p:nvSpPr>
          <p:cNvPr id="8" name="Footer Placeholder 7">
            <a:extLst>
              <a:ext uri="{FF2B5EF4-FFF2-40B4-BE49-F238E27FC236}">
                <a16:creationId xmlns:a16="http://schemas.microsoft.com/office/drawing/2014/main" id="{13C132AE-5543-4E4B-96BC-4B6E6ABE44FF}"/>
              </a:ext>
            </a:extLst>
          </p:cNvPr>
          <p:cNvSpPr>
            <a:spLocks noGrp="1"/>
          </p:cNvSpPr>
          <p:nvPr>
            <p:ph type="ftr" sz="quarter" idx="11"/>
          </p:nvPr>
        </p:nvSpPr>
        <p:spPr/>
        <p:txBody>
          <a:bodyPr/>
          <a:lstStyle/>
          <a:p>
            <a:endParaRPr lang="sr-Latn-RS"/>
          </a:p>
        </p:txBody>
      </p:sp>
      <p:sp>
        <p:nvSpPr>
          <p:cNvPr id="9" name="Slide Number Placeholder 8">
            <a:extLst>
              <a:ext uri="{FF2B5EF4-FFF2-40B4-BE49-F238E27FC236}">
                <a16:creationId xmlns:a16="http://schemas.microsoft.com/office/drawing/2014/main" id="{44152B36-6157-4FF0-819E-F331D7672CE5}"/>
              </a:ext>
            </a:extLst>
          </p:cNvPr>
          <p:cNvSpPr>
            <a:spLocks noGrp="1"/>
          </p:cNvSpPr>
          <p:nvPr>
            <p:ph type="sldNum" sz="quarter" idx="12"/>
          </p:nvPr>
        </p:nvSpPr>
        <p:spPr/>
        <p:txBody>
          <a:bodyPr/>
          <a:lstStyle/>
          <a:p>
            <a:fld id="{7D9ED22C-6389-47B3-ACAC-96A2C82C6C8F}" type="slidenum">
              <a:rPr lang="sr-Latn-RS" smtClean="0"/>
              <a:t>‹#›</a:t>
            </a:fld>
            <a:endParaRPr lang="sr-Latn-RS"/>
          </a:p>
        </p:txBody>
      </p:sp>
    </p:spTree>
    <p:extLst>
      <p:ext uri="{BB962C8B-B14F-4D97-AF65-F5344CB8AC3E}">
        <p14:creationId xmlns:p14="http://schemas.microsoft.com/office/powerpoint/2010/main" val="948591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97530-D1FC-43F6-845E-7C47A2195114}"/>
              </a:ext>
            </a:extLst>
          </p:cNvPr>
          <p:cNvSpPr>
            <a:spLocks noGrp="1"/>
          </p:cNvSpPr>
          <p:nvPr>
            <p:ph type="title"/>
          </p:nvPr>
        </p:nvSpPr>
        <p:spPr/>
        <p:txBody>
          <a:bodyPr/>
          <a:lstStyle/>
          <a:p>
            <a:r>
              <a:rPr lang="en-US"/>
              <a:t>Click to edit Master title style</a:t>
            </a:r>
            <a:endParaRPr lang="sr-Latn-RS"/>
          </a:p>
        </p:txBody>
      </p:sp>
      <p:sp>
        <p:nvSpPr>
          <p:cNvPr id="3" name="Date Placeholder 2">
            <a:extLst>
              <a:ext uri="{FF2B5EF4-FFF2-40B4-BE49-F238E27FC236}">
                <a16:creationId xmlns:a16="http://schemas.microsoft.com/office/drawing/2014/main" id="{910DF387-A2C0-43B1-8B18-FB5B0C9A0FF1}"/>
              </a:ext>
            </a:extLst>
          </p:cNvPr>
          <p:cNvSpPr>
            <a:spLocks noGrp="1"/>
          </p:cNvSpPr>
          <p:nvPr>
            <p:ph type="dt" sz="half" idx="10"/>
          </p:nvPr>
        </p:nvSpPr>
        <p:spPr/>
        <p:txBody>
          <a:bodyPr/>
          <a:lstStyle/>
          <a:p>
            <a:fld id="{E7A109B0-951F-4736-B641-DAAA3E6AEEBD}" type="datetimeFigureOut">
              <a:rPr lang="sr-Latn-RS" smtClean="0"/>
              <a:t>6.9.2018.</a:t>
            </a:fld>
            <a:endParaRPr lang="sr-Latn-RS"/>
          </a:p>
        </p:txBody>
      </p:sp>
      <p:sp>
        <p:nvSpPr>
          <p:cNvPr id="4" name="Footer Placeholder 3">
            <a:extLst>
              <a:ext uri="{FF2B5EF4-FFF2-40B4-BE49-F238E27FC236}">
                <a16:creationId xmlns:a16="http://schemas.microsoft.com/office/drawing/2014/main" id="{B78A2000-CEFF-4251-BE66-2DFDD6E152DF}"/>
              </a:ext>
            </a:extLst>
          </p:cNvPr>
          <p:cNvSpPr>
            <a:spLocks noGrp="1"/>
          </p:cNvSpPr>
          <p:nvPr>
            <p:ph type="ftr" sz="quarter" idx="11"/>
          </p:nvPr>
        </p:nvSpPr>
        <p:spPr/>
        <p:txBody>
          <a:bodyPr/>
          <a:lstStyle/>
          <a:p>
            <a:endParaRPr lang="sr-Latn-RS"/>
          </a:p>
        </p:txBody>
      </p:sp>
      <p:sp>
        <p:nvSpPr>
          <p:cNvPr id="5" name="Slide Number Placeholder 4">
            <a:extLst>
              <a:ext uri="{FF2B5EF4-FFF2-40B4-BE49-F238E27FC236}">
                <a16:creationId xmlns:a16="http://schemas.microsoft.com/office/drawing/2014/main" id="{2E0DA7DB-6B59-42EF-B348-F7E49FD7B68B}"/>
              </a:ext>
            </a:extLst>
          </p:cNvPr>
          <p:cNvSpPr>
            <a:spLocks noGrp="1"/>
          </p:cNvSpPr>
          <p:nvPr>
            <p:ph type="sldNum" sz="quarter" idx="12"/>
          </p:nvPr>
        </p:nvSpPr>
        <p:spPr/>
        <p:txBody>
          <a:bodyPr/>
          <a:lstStyle/>
          <a:p>
            <a:fld id="{7D9ED22C-6389-47B3-ACAC-96A2C82C6C8F}" type="slidenum">
              <a:rPr lang="sr-Latn-RS" smtClean="0"/>
              <a:t>‹#›</a:t>
            </a:fld>
            <a:endParaRPr lang="sr-Latn-RS"/>
          </a:p>
        </p:txBody>
      </p:sp>
    </p:spTree>
    <p:extLst>
      <p:ext uri="{BB962C8B-B14F-4D97-AF65-F5344CB8AC3E}">
        <p14:creationId xmlns:p14="http://schemas.microsoft.com/office/powerpoint/2010/main" val="1067066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3F13AA-03A5-4743-83CA-960A31CB2676}"/>
              </a:ext>
            </a:extLst>
          </p:cNvPr>
          <p:cNvSpPr>
            <a:spLocks noGrp="1"/>
          </p:cNvSpPr>
          <p:nvPr>
            <p:ph type="dt" sz="half" idx="10"/>
          </p:nvPr>
        </p:nvSpPr>
        <p:spPr/>
        <p:txBody>
          <a:bodyPr/>
          <a:lstStyle/>
          <a:p>
            <a:fld id="{E7A109B0-951F-4736-B641-DAAA3E6AEEBD}" type="datetimeFigureOut">
              <a:rPr lang="sr-Latn-RS" smtClean="0"/>
              <a:t>6.9.2018.</a:t>
            </a:fld>
            <a:endParaRPr lang="sr-Latn-RS"/>
          </a:p>
        </p:txBody>
      </p:sp>
      <p:sp>
        <p:nvSpPr>
          <p:cNvPr id="3" name="Footer Placeholder 2">
            <a:extLst>
              <a:ext uri="{FF2B5EF4-FFF2-40B4-BE49-F238E27FC236}">
                <a16:creationId xmlns:a16="http://schemas.microsoft.com/office/drawing/2014/main" id="{518964E1-7AA0-4801-B143-AD8E7028CE06}"/>
              </a:ext>
            </a:extLst>
          </p:cNvPr>
          <p:cNvSpPr>
            <a:spLocks noGrp="1"/>
          </p:cNvSpPr>
          <p:nvPr>
            <p:ph type="ftr" sz="quarter" idx="11"/>
          </p:nvPr>
        </p:nvSpPr>
        <p:spPr/>
        <p:txBody>
          <a:bodyPr/>
          <a:lstStyle/>
          <a:p>
            <a:endParaRPr lang="sr-Latn-RS"/>
          </a:p>
        </p:txBody>
      </p:sp>
      <p:sp>
        <p:nvSpPr>
          <p:cNvPr id="4" name="Slide Number Placeholder 3">
            <a:extLst>
              <a:ext uri="{FF2B5EF4-FFF2-40B4-BE49-F238E27FC236}">
                <a16:creationId xmlns:a16="http://schemas.microsoft.com/office/drawing/2014/main" id="{5A3C4DF7-2F1C-4AAC-BAE0-50E101D034C2}"/>
              </a:ext>
            </a:extLst>
          </p:cNvPr>
          <p:cNvSpPr>
            <a:spLocks noGrp="1"/>
          </p:cNvSpPr>
          <p:nvPr>
            <p:ph type="sldNum" sz="quarter" idx="12"/>
          </p:nvPr>
        </p:nvSpPr>
        <p:spPr/>
        <p:txBody>
          <a:bodyPr/>
          <a:lstStyle/>
          <a:p>
            <a:fld id="{7D9ED22C-6389-47B3-ACAC-96A2C82C6C8F}" type="slidenum">
              <a:rPr lang="sr-Latn-RS" smtClean="0"/>
              <a:t>‹#›</a:t>
            </a:fld>
            <a:endParaRPr lang="sr-Latn-RS"/>
          </a:p>
        </p:txBody>
      </p:sp>
    </p:spTree>
    <p:extLst>
      <p:ext uri="{BB962C8B-B14F-4D97-AF65-F5344CB8AC3E}">
        <p14:creationId xmlns:p14="http://schemas.microsoft.com/office/powerpoint/2010/main" val="4200506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BD8E8-293B-474B-A560-66B626AFF8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r-Latn-RS"/>
          </a:p>
        </p:txBody>
      </p:sp>
      <p:sp>
        <p:nvSpPr>
          <p:cNvPr id="3" name="Content Placeholder 2">
            <a:extLst>
              <a:ext uri="{FF2B5EF4-FFF2-40B4-BE49-F238E27FC236}">
                <a16:creationId xmlns:a16="http://schemas.microsoft.com/office/drawing/2014/main" id="{4A5431D9-A301-4CE8-8410-1CD91CF183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Text Placeholder 3">
            <a:extLst>
              <a:ext uri="{FF2B5EF4-FFF2-40B4-BE49-F238E27FC236}">
                <a16:creationId xmlns:a16="http://schemas.microsoft.com/office/drawing/2014/main" id="{60E42964-B8F5-4635-BFA8-62F034A922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2B2A47-6391-418A-B0AB-BDA9CA5A2B6A}"/>
              </a:ext>
            </a:extLst>
          </p:cNvPr>
          <p:cNvSpPr>
            <a:spLocks noGrp="1"/>
          </p:cNvSpPr>
          <p:nvPr>
            <p:ph type="dt" sz="half" idx="10"/>
          </p:nvPr>
        </p:nvSpPr>
        <p:spPr/>
        <p:txBody>
          <a:bodyPr/>
          <a:lstStyle/>
          <a:p>
            <a:fld id="{E7A109B0-951F-4736-B641-DAAA3E6AEEBD}" type="datetimeFigureOut">
              <a:rPr lang="sr-Latn-RS" smtClean="0"/>
              <a:t>6.9.2018.</a:t>
            </a:fld>
            <a:endParaRPr lang="sr-Latn-RS"/>
          </a:p>
        </p:txBody>
      </p:sp>
      <p:sp>
        <p:nvSpPr>
          <p:cNvPr id="6" name="Footer Placeholder 5">
            <a:extLst>
              <a:ext uri="{FF2B5EF4-FFF2-40B4-BE49-F238E27FC236}">
                <a16:creationId xmlns:a16="http://schemas.microsoft.com/office/drawing/2014/main" id="{60708093-1E59-4770-A636-43FBDB2A24C2}"/>
              </a:ext>
            </a:extLst>
          </p:cNvPr>
          <p:cNvSpPr>
            <a:spLocks noGrp="1"/>
          </p:cNvSpPr>
          <p:nvPr>
            <p:ph type="ftr" sz="quarter" idx="11"/>
          </p:nvPr>
        </p:nvSpPr>
        <p:spPr/>
        <p:txBody>
          <a:bodyPr/>
          <a:lstStyle/>
          <a:p>
            <a:endParaRPr lang="sr-Latn-RS"/>
          </a:p>
        </p:txBody>
      </p:sp>
      <p:sp>
        <p:nvSpPr>
          <p:cNvPr id="7" name="Slide Number Placeholder 6">
            <a:extLst>
              <a:ext uri="{FF2B5EF4-FFF2-40B4-BE49-F238E27FC236}">
                <a16:creationId xmlns:a16="http://schemas.microsoft.com/office/drawing/2014/main" id="{3AFFF166-EEC6-4181-A6AA-EE523119D57E}"/>
              </a:ext>
            </a:extLst>
          </p:cNvPr>
          <p:cNvSpPr>
            <a:spLocks noGrp="1"/>
          </p:cNvSpPr>
          <p:nvPr>
            <p:ph type="sldNum" sz="quarter" idx="12"/>
          </p:nvPr>
        </p:nvSpPr>
        <p:spPr/>
        <p:txBody>
          <a:bodyPr/>
          <a:lstStyle/>
          <a:p>
            <a:fld id="{7D9ED22C-6389-47B3-ACAC-96A2C82C6C8F}" type="slidenum">
              <a:rPr lang="sr-Latn-RS" smtClean="0"/>
              <a:t>‹#›</a:t>
            </a:fld>
            <a:endParaRPr lang="sr-Latn-RS"/>
          </a:p>
        </p:txBody>
      </p:sp>
    </p:spTree>
    <p:extLst>
      <p:ext uri="{BB962C8B-B14F-4D97-AF65-F5344CB8AC3E}">
        <p14:creationId xmlns:p14="http://schemas.microsoft.com/office/powerpoint/2010/main" val="1727212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7DA28-5C6E-49E8-9E42-630CA9E5C4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r-Latn-RS"/>
          </a:p>
        </p:txBody>
      </p:sp>
      <p:sp>
        <p:nvSpPr>
          <p:cNvPr id="3" name="Picture Placeholder 2">
            <a:extLst>
              <a:ext uri="{FF2B5EF4-FFF2-40B4-BE49-F238E27FC236}">
                <a16:creationId xmlns:a16="http://schemas.microsoft.com/office/drawing/2014/main" id="{E9D05BD0-652E-4C2A-AB9D-1BE2A72D23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a:extLst>
              <a:ext uri="{FF2B5EF4-FFF2-40B4-BE49-F238E27FC236}">
                <a16:creationId xmlns:a16="http://schemas.microsoft.com/office/drawing/2014/main" id="{4BFC7C68-2BE0-4A43-8F2B-1E2F9ED283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1EA8A21-9CD8-4D25-B7BF-401F3BD1229A}"/>
              </a:ext>
            </a:extLst>
          </p:cNvPr>
          <p:cNvSpPr>
            <a:spLocks noGrp="1"/>
          </p:cNvSpPr>
          <p:nvPr>
            <p:ph type="dt" sz="half" idx="10"/>
          </p:nvPr>
        </p:nvSpPr>
        <p:spPr/>
        <p:txBody>
          <a:bodyPr/>
          <a:lstStyle/>
          <a:p>
            <a:fld id="{E7A109B0-951F-4736-B641-DAAA3E6AEEBD}" type="datetimeFigureOut">
              <a:rPr lang="sr-Latn-RS" smtClean="0"/>
              <a:t>6.9.2018.</a:t>
            </a:fld>
            <a:endParaRPr lang="sr-Latn-RS"/>
          </a:p>
        </p:txBody>
      </p:sp>
      <p:sp>
        <p:nvSpPr>
          <p:cNvPr id="6" name="Footer Placeholder 5">
            <a:extLst>
              <a:ext uri="{FF2B5EF4-FFF2-40B4-BE49-F238E27FC236}">
                <a16:creationId xmlns:a16="http://schemas.microsoft.com/office/drawing/2014/main" id="{151367B7-B064-40D7-A581-312BCF91FAF4}"/>
              </a:ext>
            </a:extLst>
          </p:cNvPr>
          <p:cNvSpPr>
            <a:spLocks noGrp="1"/>
          </p:cNvSpPr>
          <p:nvPr>
            <p:ph type="ftr" sz="quarter" idx="11"/>
          </p:nvPr>
        </p:nvSpPr>
        <p:spPr/>
        <p:txBody>
          <a:bodyPr/>
          <a:lstStyle/>
          <a:p>
            <a:endParaRPr lang="sr-Latn-RS"/>
          </a:p>
        </p:txBody>
      </p:sp>
      <p:sp>
        <p:nvSpPr>
          <p:cNvPr id="7" name="Slide Number Placeholder 6">
            <a:extLst>
              <a:ext uri="{FF2B5EF4-FFF2-40B4-BE49-F238E27FC236}">
                <a16:creationId xmlns:a16="http://schemas.microsoft.com/office/drawing/2014/main" id="{8970C527-F2C9-4874-A909-60BC8B70E07E}"/>
              </a:ext>
            </a:extLst>
          </p:cNvPr>
          <p:cNvSpPr>
            <a:spLocks noGrp="1"/>
          </p:cNvSpPr>
          <p:nvPr>
            <p:ph type="sldNum" sz="quarter" idx="12"/>
          </p:nvPr>
        </p:nvSpPr>
        <p:spPr/>
        <p:txBody>
          <a:bodyPr/>
          <a:lstStyle/>
          <a:p>
            <a:fld id="{7D9ED22C-6389-47B3-ACAC-96A2C82C6C8F}" type="slidenum">
              <a:rPr lang="sr-Latn-RS" smtClean="0"/>
              <a:t>‹#›</a:t>
            </a:fld>
            <a:endParaRPr lang="sr-Latn-RS"/>
          </a:p>
        </p:txBody>
      </p:sp>
    </p:spTree>
    <p:extLst>
      <p:ext uri="{BB962C8B-B14F-4D97-AF65-F5344CB8AC3E}">
        <p14:creationId xmlns:p14="http://schemas.microsoft.com/office/powerpoint/2010/main" val="136665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7664F9-4192-410E-A82B-4B0D5FF840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r-Latn-RS"/>
          </a:p>
        </p:txBody>
      </p:sp>
      <p:sp>
        <p:nvSpPr>
          <p:cNvPr id="3" name="Text Placeholder 2">
            <a:extLst>
              <a:ext uri="{FF2B5EF4-FFF2-40B4-BE49-F238E27FC236}">
                <a16:creationId xmlns:a16="http://schemas.microsoft.com/office/drawing/2014/main" id="{C7C9F008-A18E-4CA0-9205-53B97C888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a:extLst>
              <a:ext uri="{FF2B5EF4-FFF2-40B4-BE49-F238E27FC236}">
                <a16:creationId xmlns:a16="http://schemas.microsoft.com/office/drawing/2014/main" id="{75D9DC1B-2535-4855-9AED-FCB92C1F6D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A109B0-951F-4736-B641-DAAA3E6AEEBD}" type="datetimeFigureOut">
              <a:rPr lang="sr-Latn-RS" smtClean="0"/>
              <a:t>6.9.2018.</a:t>
            </a:fld>
            <a:endParaRPr lang="sr-Latn-RS"/>
          </a:p>
        </p:txBody>
      </p:sp>
      <p:sp>
        <p:nvSpPr>
          <p:cNvPr id="5" name="Footer Placeholder 4">
            <a:extLst>
              <a:ext uri="{FF2B5EF4-FFF2-40B4-BE49-F238E27FC236}">
                <a16:creationId xmlns:a16="http://schemas.microsoft.com/office/drawing/2014/main" id="{B417BA0A-0278-405E-9C7E-7CE883F57D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Slide Number Placeholder 5">
            <a:extLst>
              <a:ext uri="{FF2B5EF4-FFF2-40B4-BE49-F238E27FC236}">
                <a16:creationId xmlns:a16="http://schemas.microsoft.com/office/drawing/2014/main" id="{F84FF059-8CA1-4CE8-8387-66EAF2C58B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ED22C-6389-47B3-ACAC-96A2C82C6C8F}" type="slidenum">
              <a:rPr lang="sr-Latn-RS" smtClean="0"/>
              <a:t>‹#›</a:t>
            </a:fld>
            <a:endParaRPr lang="sr-Latn-RS"/>
          </a:p>
        </p:txBody>
      </p:sp>
    </p:spTree>
    <p:extLst>
      <p:ext uri="{BB962C8B-B14F-4D97-AF65-F5344CB8AC3E}">
        <p14:creationId xmlns:p14="http://schemas.microsoft.com/office/powerpoint/2010/main" val="2481970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msnatrisk@gmail.com"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Table%20of%20realization%20students.docx" TargetMode="External"/><Relationship Id="rId4" Type="http://schemas.openxmlformats.org/officeDocument/2006/relationships/hyperlink" Target="Table%20of%20realization.docx"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final_color.jpg"/>
          <p:cNvPicPr>
            <a:picLocks noChangeAspect="1"/>
          </p:cNvPicPr>
          <p:nvPr/>
        </p:nvPicPr>
        <p:blipFill>
          <a:blip r:embed="rId2" cstate="print"/>
          <a:stretch>
            <a:fillRect/>
          </a:stretch>
        </p:blipFill>
        <p:spPr>
          <a:xfrm>
            <a:off x="1524000" y="0"/>
            <a:ext cx="1447800" cy="685800"/>
          </a:xfrm>
          <a:prstGeom prst="rect">
            <a:avLst/>
          </a:prstGeom>
        </p:spPr>
      </p:pic>
      <p:sp>
        <p:nvSpPr>
          <p:cNvPr id="2" name="Title 1"/>
          <p:cNvSpPr>
            <a:spLocks noGrp="1"/>
          </p:cNvSpPr>
          <p:nvPr>
            <p:ph type="ctrTitle"/>
          </p:nvPr>
        </p:nvSpPr>
        <p:spPr>
          <a:xfrm>
            <a:off x="2145506" y="609601"/>
            <a:ext cx="7772400" cy="457200"/>
          </a:xfrm>
        </p:spPr>
        <p:txBody>
          <a:bodyPr>
            <a:normAutofit fontScale="90000"/>
          </a:bodyPr>
          <a:lstStyle/>
          <a:p>
            <a:r>
              <a:rPr lang="en-US" sz="1800" dirty="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2895600" y="1524000"/>
            <a:ext cx="6400800" cy="1143000"/>
          </a:xfrm>
        </p:spPr>
        <p:txBody>
          <a:bodyPr/>
          <a:lstStyle/>
          <a:p>
            <a:r>
              <a:rPr lang="en-US"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SPECIAL MOBILITY STRAND</a:t>
            </a:r>
            <a:endParaRPr lang="bs-Latn-BA"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p:txBody>
      </p:sp>
      <p:cxnSp>
        <p:nvCxnSpPr>
          <p:cNvPr id="5" name="Straight Connector 4"/>
          <p:cNvCxnSpPr/>
          <p:nvPr/>
        </p:nvCxnSpPr>
        <p:spPr>
          <a:xfrm>
            <a:off x="1524000" y="10668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2209800" y="2667000"/>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RS" sz="1800" dirty="0">
                <a:solidFill>
                  <a:srgbClr val="002060"/>
                </a:solidFill>
                <a:latin typeface="Book Antiqua" panose="02040602050305030304" pitchFamily="18" charset="0"/>
              </a:rPr>
              <a:t>Dr Vesna Stankov Jovanović, full professor</a:t>
            </a:r>
            <a:endParaRPr lang="sr-Latn-BA" sz="1800" dirty="0">
              <a:solidFill>
                <a:srgbClr val="002060"/>
              </a:solidFill>
              <a:latin typeface="Book Antiqua" panose="02040602050305030304" pitchFamily="18" charset="0"/>
            </a:endParaRPr>
          </a:p>
          <a:p>
            <a:r>
              <a:rPr lang="sr-Latn-BA" sz="1800" dirty="0">
                <a:solidFill>
                  <a:srgbClr val="002060"/>
                </a:solidFill>
                <a:latin typeface="Book Antiqua" panose="02040602050305030304" pitchFamily="18" charset="0"/>
              </a:rPr>
              <a:t>University of Niš</a:t>
            </a:r>
            <a:endParaRPr lang="bs-Latn-BA" sz="1800" dirty="0">
              <a:solidFill>
                <a:srgbClr val="002060"/>
              </a:solidFill>
              <a:latin typeface="Book Antiqua" panose="02040602050305030304" pitchFamily="18" charset="0"/>
            </a:endParaRPr>
          </a:p>
        </p:txBody>
      </p:sp>
      <p:sp>
        <p:nvSpPr>
          <p:cNvPr id="9" name="Title 1"/>
          <p:cNvSpPr txBox="1">
            <a:spLocks/>
          </p:cNvSpPr>
          <p:nvPr/>
        </p:nvSpPr>
        <p:spPr>
          <a:xfrm>
            <a:off x="2209800" y="4953000"/>
            <a:ext cx="7772400" cy="685800"/>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RS" sz="1800" b="1" dirty="0">
                <a:solidFill>
                  <a:schemeClr val="accent2">
                    <a:lumMod val="75000"/>
                  </a:schemeClr>
                </a:solidFill>
                <a:latin typeface="Book Antiqua" panose="02040602050305030304" pitchFamily="18" charset="0"/>
              </a:rPr>
              <a:t>Fourth </a:t>
            </a:r>
            <a:r>
              <a:rPr lang="en-US" sz="1800" b="1" dirty="0">
                <a:solidFill>
                  <a:schemeClr val="accent2">
                    <a:lumMod val="75000"/>
                  </a:schemeClr>
                </a:solidFill>
                <a:latin typeface="Book Antiqua" panose="02040602050305030304" pitchFamily="18" charset="0"/>
              </a:rPr>
              <a:t>Steering Committee, Project Management Committee and Quality Assurance Committee meetings, First SMS meeting</a:t>
            </a:r>
            <a:r>
              <a:rPr lang="sr-Latn-RS" sz="1800" b="1" dirty="0">
                <a:solidFill>
                  <a:schemeClr val="accent2">
                    <a:lumMod val="75000"/>
                  </a:schemeClr>
                </a:solidFill>
                <a:latin typeface="Book Antiqua" panose="02040602050305030304" pitchFamily="18" charset="0"/>
              </a:rPr>
              <a:t> </a:t>
            </a:r>
            <a:r>
              <a:rPr lang="sr-Latn-BA" sz="1800" dirty="0">
                <a:solidFill>
                  <a:srgbClr val="002060"/>
                </a:solidFill>
                <a:latin typeface="Book Antiqua" panose="02040602050305030304" pitchFamily="18" charset="0"/>
              </a:rPr>
              <a:t>/ Chania, September 05-06, 2018</a:t>
            </a:r>
            <a:endParaRPr lang="bs-Latn-BA" sz="1800" dirty="0">
              <a:solidFill>
                <a:srgbClr val="002060"/>
              </a:solidFill>
              <a:latin typeface="Book Antiqua" panose="02040602050305030304" pitchFamily="18" charset="0"/>
            </a:endParaRPr>
          </a:p>
        </p:txBody>
      </p:sp>
      <p:sp>
        <p:nvSpPr>
          <p:cNvPr id="11" name="Title 1"/>
          <p:cNvSpPr txBox="1">
            <a:spLocks/>
          </p:cNvSpPr>
          <p:nvPr/>
        </p:nvSpPr>
        <p:spPr>
          <a:xfrm>
            <a:off x="4876800" y="3733800"/>
            <a:ext cx="2325688" cy="1295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sp>
        <p:nvSpPr>
          <p:cNvPr id="13" name="Text Box 2"/>
          <p:cNvSpPr txBox="1">
            <a:spLocks noChangeArrowheads="1"/>
          </p:cNvSpPr>
          <p:nvPr/>
        </p:nvSpPr>
        <p:spPr bwMode="auto">
          <a:xfrm>
            <a:off x="1524000" y="6057782"/>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r>
              <a:rPr lang="en-US" sz="1200" dirty="0">
                <a:latin typeface="Book Antiqua"/>
                <a:ea typeface="Calibri"/>
                <a:cs typeface="Times New Roman"/>
              </a:rPr>
              <a:t>Project number:  </a:t>
            </a:r>
            <a:r>
              <a:rPr lang="sr-Latn-RS" sz="1200">
                <a:latin typeface="Book Antiqua"/>
                <a:ea typeface="Calibri"/>
                <a:cs typeface="Times New Roman"/>
              </a:rPr>
              <a:t>5</a:t>
            </a:r>
            <a:r>
              <a:rPr lang="en-US" sz="1200">
                <a:latin typeface="Book Antiqua"/>
                <a:ea typeface="Calibri"/>
                <a:cs typeface="Times New Roman"/>
              </a:rPr>
              <a:t>73806-EPP-1-2016-1-RS-EPPKA2-CBHE-JP</a:t>
            </a:r>
            <a:endParaRPr lang="bs-Latn-BA" sz="1200" dirty="0">
              <a:latin typeface="Book Antiqua"/>
              <a:ea typeface="Calibri"/>
              <a:cs typeface="Times New Roman"/>
            </a:endParaRPr>
          </a:p>
          <a:p>
            <a:r>
              <a:rPr lang="en-US" sz="1200" dirty="0">
                <a:latin typeface="Book Antiqua"/>
                <a:ea typeface="Calibri"/>
                <a:cs typeface="Times New Roman"/>
              </a:rPr>
              <a:t> </a:t>
            </a:r>
            <a:endParaRPr lang="bs-Latn-BA" sz="1200" dirty="0">
              <a:latin typeface="Book Antiqua"/>
              <a:ea typeface="Calibri"/>
              <a:cs typeface="Times New Roman"/>
            </a:endParaRPr>
          </a:p>
          <a:p>
            <a:pPr algn="just"/>
            <a:r>
              <a:rPr lang="bs-Latn-BA" sz="1100" i="1" dirty="0">
                <a:latin typeface="Book Antiqua"/>
                <a:ea typeface="Calibri"/>
                <a:cs typeface="Times New Roman"/>
              </a:rPr>
              <a:t>"This project has been funded with support from the European Commission. This publication reflects the views only of the author, and the Commission cannot be held responsible for any use which may be made of the information contained therein"</a:t>
            </a:r>
            <a:endParaRPr lang="bs-Latn-BA" sz="1200" dirty="0">
              <a:latin typeface="Book Antiqua"/>
              <a:ea typeface="Calibri"/>
              <a:cs typeface="Times New Roman"/>
            </a:endParaRPr>
          </a:p>
        </p:txBody>
      </p:sp>
      <p:pic>
        <p:nvPicPr>
          <p:cNvPr id="15" name="Picture 14" descr="eu_flag_co_funded_pos_[rgb]_right.jpg"/>
          <p:cNvPicPr/>
          <p:nvPr/>
        </p:nvPicPr>
        <p:blipFill>
          <a:blip r:embed="rId3" cstate="print"/>
          <a:stretch>
            <a:fillRect/>
          </a:stretch>
        </p:blipFill>
        <p:spPr>
          <a:xfrm>
            <a:off x="8991600" y="152401"/>
            <a:ext cx="1676400" cy="409575"/>
          </a:xfrm>
          <a:prstGeom prst="rect">
            <a:avLst/>
          </a:prstGeom>
        </p:spPr>
      </p:pic>
      <p:pic>
        <p:nvPicPr>
          <p:cNvPr id="12" name="Picture 11" descr="http://rewbc.ni.ac.rs/wp-content/uploads/2016/02/University-NIS.png"/>
          <p:cNvPicPr/>
          <p:nvPr/>
        </p:nvPicPr>
        <p:blipFill>
          <a:blip r:embed="rId4" cstate="print"/>
          <a:srcRect/>
          <a:stretch>
            <a:fillRect/>
          </a:stretch>
        </p:blipFill>
        <p:spPr bwMode="auto">
          <a:xfrm>
            <a:off x="5486400" y="3810000"/>
            <a:ext cx="1143000" cy="1066800"/>
          </a:xfrm>
          <a:prstGeom prst="rect">
            <a:avLst/>
          </a:prstGeom>
          <a:noFill/>
          <a:ln w="9525">
            <a:noFill/>
            <a:miter lim="800000"/>
            <a:headEnd/>
            <a:tailEnd/>
          </a:ln>
        </p:spPr>
      </p:pic>
    </p:spTree>
    <p:extLst>
      <p:ext uri="{BB962C8B-B14F-4D97-AF65-F5344CB8AC3E}">
        <p14:creationId xmlns:p14="http://schemas.microsoft.com/office/powerpoint/2010/main" val="953955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14400"/>
            <a:ext cx="8229600" cy="749300"/>
          </a:xfrm>
        </p:spPr>
        <p:txBody>
          <a:bodyPr>
            <a:noAutofit/>
          </a:bodyPr>
          <a:lstStyle/>
          <a:p>
            <a:br>
              <a:rPr lang="sr-Latn-RS" sz="2600" b="1" dirty="0">
                <a:solidFill>
                  <a:schemeClr val="accent2">
                    <a:lumMod val="75000"/>
                  </a:schemeClr>
                </a:solidFill>
                <a:latin typeface="Book Antiqua" pitchFamily="18" charset="0"/>
              </a:rPr>
            </a:br>
            <a:r>
              <a:rPr lang="en-US" sz="2600" b="1" dirty="0">
                <a:solidFill>
                  <a:schemeClr val="accent2">
                    <a:lumMod val="75000"/>
                  </a:schemeClr>
                </a:solidFill>
                <a:latin typeface="Book Antiqua" pitchFamily="18" charset="0"/>
              </a:rPr>
              <a:t>All mobility details must be encoded in the </a:t>
            </a:r>
            <a:r>
              <a:rPr lang="en-US" sz="2600" b="1" dirty="0" err="1">
                <a:solidFill>
                  <a:schemeClr val="accent2">
                    <a:lumMod val="75000"/>
                  </a:schemeClr>
                </a:solidFill>
                <a:latin typeface="Book Antiqua" pitchFamily="18" charset="0"/>
              </a:rPr>
              <a:t>EACEA</a:t>
            </a:r>
            <a:r>
              <a:rPr lang="en-US" sz="2600" b="1" dirty="0">
                <a:solidFill>
                  <a:schemeClr val="accent2">
                    <a:lumMod val="75000"/>
                  </a:schemeClr>
                </a:solidFill>
                <a:latin typeface="Book Antiqua" pitchFamily="18" charset="0"/>
              </a:rPr>
              <a:t> Mobility tool</a:t>
            </a:r>
            <a:br>
              <a:rPr lang="sr-Latn-RS" sz="2600" b="1" dirty="0">
                <a:solidFill>
                  <a:schemeClr val="accent2">
                    <a:lumMod val="75000"/>
                  </a:schemeClr>
                </a:solidFill>
                <a:latin typeface="Book Antiqua" pitchFamily="18" charset="0"/>
              </a:rPr>
            </a:br>
            <a:endParaRPr lang="bs-Latn-BA" sz="2600" dirty="0">
              <a:solidFill>
                <a:srgbClr val="002060"/>
              </a:solidFill>
              <a:latin typeface="Book Antiqua" panose="02040602050305030304" pitchFamily="18" charset="0"/>
            </a:endParaRPr>
          </a:p>
        </p:txBody>
      </p:sp>
      <p:sp>
        <p:nvSpPr>
          <p:cNvPr id="3" name="Content Placeholder 2"/>
          <p:cNvSpPr>
            <a:spLocks noGrp="1"/>
          </p:cNvSpPr>
          <p:nvPr>
            <p:ph idx="1"/>
          </p:nvPr>
        </p:nvSpPr>
        <p:spPr>
          <a:xfrm>
            <a:off x="1905000" y="1752601"/>
            <a:ext cx="8229600" cy="4525963"/>
          </a:xfrm>
        </p:spPr>
        <p:txBody>
          <a:bodyPr>
            <a:normAutofit fontScale="85000" lnSpcReduction="20000"/>
          </a:bodyPr>
          <a:lstStyle/>
          <a:p>
            <a:pPr marL="0" indent="0">
              <a:buNone/>
            </a:pPr>
            <a:r>
              <a:rPr lang="bs-Latn-BA" dirty="0">
                <a:solidFill>
                  <a:srgbClr val="002060"/>
                </a:solidFill>
                <a:latin typeface="Book Antiqua" panose="02040602050305030304" pitchFamily="18" charset="0"/>
              </a:rPr>
              <a:t>In order to achieve up-to-date EACEA mobility tool essential is:</a:t>
            </a:r>
          </a:p>
          <a:p>
            <a:pPr marL="0" indent="0">
              <a:buNone/>
            </a:pPr>
            <a:endParaRPr lang="bs-Latn-BA" b="1" dirty="0">
              <a:solidFill>
                <a:srgbClr val="C00000"/>
              </a:solidFill>
              <a:latin typeface="Book Antiqua" panose="02040602050305030304" pitchFamily="18" charset="0"/>
            </a:endParaRPr>
          </a:p>
          <a:p>
            <a:pPr marL="0" indent="0">
              <a:buNone/>
            </a:pPr>
            <a:r>
              <a:rPr lang="bs-Latn-BA" b="1" dirty="0">
                <a:solidFill>
                  <a:srgbClr val="C00000"/>
                </a:solidFill>
                <a:latin typeface="Book Antiqua" panose="02040602050305030304" pitchFamily="18" charset="0"/>
              </a:rPr>
              <a:t>COMMUNICATION BETWEEN INSTITUTIONAL SMS RESPONSIBLE PERSON WITH PROJECT COORDINATOR</a:t>
            </a:r>
          </a:p>
          <a:p>
            <a:pPr marL="0" indent="0">
              <a:buNone/>
            </a:pPr>
            <a:endParaRPr lang="bs-Latn-BA" dirty="0">
              <a:solidFill>
                <a:srgbClr val="002060"/>
              </a:solidFill>
              <a:latin typeface="Book Antiqua" panose="02040602050305030304" pitchFamily="18" charset="0"/>
            </a:endParaRPr>
          </a:p>
          <a:p>
            <a:pPr marL="0" indent="0">
              <a:buNone/>
            </a:pPr>
            <a:r>
              <a:rPr lang="bs-Latn-BA" dirty="0">
                <a:solidFill>
                  <a:srgbClr val="002060"/>
                </a:solidFill>
                <a:latin typeface="Book Antiqua" panose="02040602050305030304" pitchFamily="18" charset="0"/>
              </a:rPr>
              <a:t>Immediatelly after mobility all necessary documents need to be uploaded to project platform or alternativelly sent by e-mail to </a:t>
            </a:r>
            <a:r>
              <a:rPr lang="bs-Latn-BA" dirty="0">
                <a:solidFill>
                  <a:srgbClr val="002060"/>
                </a:solidFill>
                <a:latin typeface="Book Antiqua" panose="02040602050305030304" pitchFamily="18" charset="0"/>
                <a:hlinkClick r:id="rId2"/>
              </a:rPr>
              <a:t>smsnatrisk@gmail.com</a:t>
            </a:r>
            <a:r>
              <a:rPr lang="bs-Latn-BA" dirty="0">
                <a:solidFill>
                  <a:srgbClr val="002060"/>
                </a:solidFill>
                <a:latin typeface="Book Antiqua" panose="02040602050305030304" pitchFamily="18" charset="0"/>
              </a:rPr>
              <a:t> </a:t>
            </a:r>
          </a:p>
          <a:p>
            <a:pPr marL="0" indent="0">
              <a:buNone/>
            </a:pPr>
            <a:endParaRPr lang="bs-Latn-BA" dirty="0">
              <a:solidFill>
                <a:srgbClr val="C00000"/>
              </a:solidFill>
              <a:latin typeface="Book Antiqua" panose="02040602050305030304" pitchFamily="18" charset="0"/>
            </a:endParaRPr>
          </a:p>
          <a:p>
            <a:pPr marL="0" indent="0">
              <a:buNone/>
            </a:pPr>
            <a:r>
              <a:rPr lang="bs-Latn-BA" dirty="0">
                <a:solidFill>
                  <a:srgbClr val="C00000"/>
                </a:solidFill>
                <a:latin typeface="Book Antiqua" panose="02040602050305030304" pitchFamily="18" charset="0"/>
              </a:rPr>
              <a:t>Only after this, EU survey is generated which fulfillment is COMPULSORY for payment of complete grant</a:t>
            </a:r>
          </a:p>
        </p:txBody>
      </p:sp>
      <p:sp>
        <p:nvSpPr>
          <p:cNvPr id="6" name="Title 1"/>
          <p:cNvSpPr txBox="1">
            <a:spLocks/>
          </p:cNvSpPr>
          <p:nvPr/>
        </p:nvSpPr>
        <p:spPr>
          <a:xfrm>
            <a:off x="3505200" y="152401"/>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152400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10</a:t>
            </a:fld>
            <a:endParaRPr lang="en-US"/>
          </a:p>
        </p:txBody>
      </p:sp>
      <p:pic>
        <p:nvPicPr>
          <p:cNvPr id="11" name="Picture 10" descr="final_color.jpg"/>
          <p:cNvPicPr>
            <a:picLocks noChangeAspect="1"/>
          </p:cNvPicPr>
          <p:nvPr/>
        </p:nvPicPr>
        <p:blipFill>
          <a:blip r:embed="rId3" cstate="print"/>
          <a:stretch>
            <a:fillRect/>
          </a:stretch>
        </p:blipFill>
        <p:spPr>
          <a:xfrm>
            <a:off x="1524000" y="0"/>
            <a:ext cx="1447800" cy="685800"/>
          </a:xfrm>
          <a:prstGeom prst="rect">
            <a:avLst/>
          </a:prstGeom>
        </p:spPr>
      </p:pic>
      <p:pic>
        <p:nvPicPr>
          <p:cNvPr id="12" name="Picture 11" descr="eu_flag_co_funded_pos_[rgb]_right.jpg"/>
          <p:cNvPicPr/>
          <p:nvPr/>
        </p:nvPicPr>
        <p:blipFill>
          <a:blip r:embed="rId4" cstate="print"/>
          <a:stretch>
            <a:fillRect/>
          </a:stretch>
        </p:blipFill>
        <p:spPr>
          <a:xfrm>
            <a:off x="8991600" y="152401"/>
            <a:ext cx="1676400" cy="409575"/>
          </a:xfrm>
          <a:prstGeom prst="rect">
            <a:avLst/>
          </a:prstGeom>
        </p:spPr>
      </p:pic>
    </p:spTree>
    <p:extLst>
      <p:ext uri="{BB962C8B-B14F-4D97-AF65-F5344CB8AC3E}">
        <p14:creationId xmlns:p14="http://schemas.microsoft.com/office/powerpoint/2010/main" val="4067417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505200" y="152401"/>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152400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11</a:t>
            </a:fld>
            <a:endParaRPr lang="en-US"/>
          </a:p>
        </p:txBody>
      </p:sp>
      <p:pic>
        <p:nvPicPr>
          <p:cNvPr id="11" name="Picture 10" descr="final_color.jpg"/>
          <p:cNvPicPr>
            <a:picLocks noChangeAspect="1"/>
          </p:cNvPicPr>
          <p:nvPr/>
        </p:nvPicPr>
        <p:blipFill>
          <a:blip r:embed="rId2" cstate="print"/>
          <a:stretch>
            <a:fillRect/>
          </a:stretch>
        </p:blipFill>
        <p:spPr>
          <a:xfrm>
            <a:off x="152400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8991600" y="152401"/>
            <a:ext cx="1676400" cy="409575"/>
          </a:xfrm>
          <a:prstGeom prst="rect">
            <a:avLst/>
          </a:prstGeom>
        </p:spPr>
      </p:pic>
      <p:sp>
        <p:nvSpPr>
          <p:cNvPr id="10" name="Title 1"/>
          <p:cNvSpPr>
            <a:spLocks noGrp="1"/>
          </p:cNvSpPr>
          <p:nvPr>
            <p:ph type="title"/>
          </p:nvPr>
        </p:nvSpPr>
        <p:spPr>
          <a:xfrm>
            <a:off x="1981200" y="685800"/>
            <a:ext cx="8229600" cy="749300"/>
          </a:xfrm>
        </p:spPr>
        <p:txBody>
          <a:bodyPr>
            <a:normAutofit/>
          </a:bodyPr>
          <a:lstStyle/>
          <a:p>
            <a:r>
              <a:rPr lang="en-US" sz="3600" dirty="0">
                <a:solidFill>
                  <a:srgbClr val="002060"/>
                </a:solidFill>
                <a:latin typeface="Book Antiqua" panose="02040602050305030304" pitchFamily="18" charset="0"/>
              </a:rPr>
              <a:t>Follow-up – </a:t>
            </a:r>
            <a:r>
              <a:rPr lang="en-US" sz="3600" dirty="0">
                <a:solidFill>
                  <a:schemeClr val="accent6">
                    <a:lumMod val="50000"/>
                  </a:schemeClr>
                </a:solidFill>
                <a:latin typeface="Book Antiqua" panose="02040602050305030304" pitchFamily="18" charset="0"/>
              </a:rPr>
              <a:t>basic principles</a:t>
            </a:r>
            <a:endParaRPr lang="bs-Latn-BA" sz="3600" dirty="0">
              <a:solidFill>
                <a:schemeClr val="accent6">
                  <a:lumMod val="50000"/>
                </a:schemeClr>
              </a:solidFill>
              <a:latin typeface="Book Antiqua" panose="02040602050305030304" pitchFamily="18" charset="0"/>
            </a:endParaRPr>
          </a:p>
        </p:txBody>
      </p:sp>
      <p:sp>
        <p:nvSpPr>
          <p:cNvPr id="13" name="Content Placeholder 10"/>
          <p:cNvSpPr>
            <a:spLocks noGrp="1"/>
          </p:cNvSpPr>
          <p:nvPr>
            <p:ph idx="1"/>
          </p:nvPr>
        </p:nvSpPr>
        <p:spPr>
          <a:xfrm>
            <a:off x="1981200" y="1600200"/>
            <a:ext cx="8305800" cy="4495800"/>
          </a:xfrm>
        </p:spPr>
        <p:txBody>
          <a:bodyPr>
            <a:normAutofit lnSpcReduction="10000"/>
          </a:bodyPr>
          <a:lstStyle/>
          <a:p>
            <a:pPr>
              <a:spcBef>
                <a:spcPts val="1800"/>
              </a:spcBef>
              <a:buNone/>
            </a:pPr>
            <a:r>
              <a:rPr lang="en-US" sz="2400" b="1" dirty="0">
                <a:latin typeface="Book Antiqua" pitchFamily="18" charset="0"/>
              </a:rPr>
              <a:t>Beneficiary </a:t>
            </a:r>
            <a:r>
              <a:rPr lang="en-US" sz="2400" b="1" dirty="0" err="1">
                <a:latin typeface="Book Antiqua" pitchFamily="18" charset="0"/>
              </a:rPr>
              <a:t>organisations</a:t>
            </a:r>
            <a:r>
              <a:rPr lang="en-US" sz="2400" b="1" dirty="0">
                <a:latin typeface="Book Antiqua" pitchFamily="18" charset="0"/>
              </a:rPr>
              <a:t> involved in SMS commit to:</a:t>
            </a:r>
          </a:p>
          <a:p>
            <a:pPr>
              <a:spcBef>
                <a:spcPts val="1800"/>
              </a:spcBef>
            </a:pPr>
            <a:r>
              <a:rPr lang="en-US" sz="2400" b="1" dirty="0" err="1">
                <a:latin typeface="Book Antiqua" pitchFamily="18" charset="0"/>
              </a:rPr>
              <a:t>Recognise</a:t>
            </a:r>
            <a:r>
              <a:rPr lang="en-US" sz="2400" b="1" dirty="0">
                <a:latin typeface="Book Antiqua" pitchFamily="18" charset="0"/>
              </a:rPr>
              <a:t> the ECTS or equivalent credits obtained by the students during the activities carried out and agreed in the Learning Agreement</a:t>
            </a:r>
          </a:p>
          <a:p>
            <a:pPr>
              <a:spcBef>
                <a:spcPts val="1800"/>
              </a:spcBef>
            </a:pPr>
            <a:r>
              <a:rPr lang="en-US" sz="2400" b="1" dirty="0">
                <a:latin typeface="Book Antiqua" pitchFamily="18" charset="0"/>
              </a:rPr>
              <a:t>Avoid any extension of the study period upon return to take additional exams</a:t>
            </a:r>
          </a:p>
          <a:p>
            <a:pPr>
              <a:spcBef>
                <a:spcPts val="1800"/>
              </a:spcBef>
            </a:pPr>
            <a:r>
              <a:rPr lang="en-US" sz="2400" b="1" dirty="0">
                <a:latin typeface="Book Antiqua" pitchFamily="18" charset="0"/>
              </a:rPr>
              <a:t>Recognize, disseminate and embed the learning outcomes of the staff mobility </a:t>
            </a:r>
          </a:p>
          <a:p>
            <a:pPr>
              <a:spcBef>
                <a:spcPts val="1800"/>
              </a:spcBef>
            </a:pPr>
            <a:r>
              <a:rPr lang="en-US" sz="2400" b="1" dirty="0">
                <a:latin typeface="Book Antiqua" pitchFamily="18" charset="0"/>
              </a:rPr>
              <a:t>Solicit the individuals to fill in the Participant Report before the end of mobility (for students) and right after the end of mobility (for staff)</a:t>
            </a:r>
          </a:p>
        </p:txBody>
      </p:sp>
    </p:spTree>
    <p:extLst>
      <p:ext uri="{BB962C8B-B14F-4D97-AF65-F5344CB8AC3E}">
        <p14:creationId xmlns:p14="http://schemas.microsoft.com/office/powerpoint/2010/main" val="1401029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505200" y="152401"/>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152400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12</a:t>
            </a:fld>
            <a:endParaRPr lang="en-US"/>
          </a:p>
        </p:txBody>
      </p:sp>
      <p:pic>
        <p:nvPicPr>
          <p:cNvPr id="11" name="Picture 10" descr="final_color.jpg"/>
          <p:cNvPicPr>
            <a:picLocks noChangeAspect="1"/>
          </p:cNvPicPr>
          <p:nvPr/>
        </p:nvPicPr>
        <p:blipFill>
          <a:blip r:embed="rId2" cstate="print"/>
          <a:stretch>
            <a:fillRect/>
          </a:stretch>
        </p:blipFill>
        <p:spPr>
          <a:xfrm>
            <a:off x="152400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8991600" y="152401"/>
            <a:ext cx="1676400" cy="409575"/>
          </a:xfrm>
          <a:prstGeom prst="rect">
            <a:avLst/>
          </a:prstGeom>
        </p:spPr>
      </p:pic>
      <p:sp>
        <p:nvSpPr>
          <p:cNvPr id="10" name="Title 1"/>
          <p:cNvSpPr>
            <a:spLocks noGrp="1"/>
          </p:cNvSpPr>
          <p:nvPr>
            <p:ph type="title"/>
          </p:nvPr>
        </p:nvSpPr>
        <p:spPr>
          <a:xfrm>
            <a:off x="1676400" y="685800"/>
            <a:ext cx="8686800" cy="749300"/>
          </a:xfrm>
        </p:spPr>
        <p:txBody>
          <a:bodyPr>
            <a:normAutofit/>
          </a:bodyPr>
          <a:lstStyle/>
          <a:p>
            <a:r>
              <a:rPr lang="en-US" sz="3600" b="1" dirty="0">
                <a:solidFill>
                  <a:srgbClr val="002060"/>
                </a:solidFill>
                <a:latin typeface="Book Antiqua" panose="02040602050305030304" pitchFamily="18" charset="0"/>
              </a:rPr>
              <a:t>Financial Management </a:t>
            </a:r>
            <a:r>
              <a:rPr lang="en-US" sz="3600" dirty="0">
                <a:solidFill>
                  <a:srgbClr val="002060"/>
                </a:solidFill>
                <a:latin typeface="Book Antiqua" panose="02040602050305030304" pitchFamily="18" charset="0"/>
              </a:rPr>
              <a:t>– </a:t>
            </a:r>
            <a:r>
              <a:rPr lang="en-US" sz="3600" dirty="0">
                <a:solidFill>
                  <a:schemeClr val="accent6">
                    <a:lumMod val="50000"/>
                  </a:schemeClr>
                </a:solidFill>
                <a:latin typeface="Book Antiqua" panose="02040602050305030304" pitchFamily="18" charset="0"/>
              </a:rPr>
              <a:t>basic principles</a:t>
            </a:r>
            <a:endParaRPr lang="bs-Latn-BA" sz="3600" dirty="0">
              <a:solidFill>
                <a:schemeClr val="accent6">
                  <a:lumMod val="50000"/>
                </a:schemeClr>
              </a:solidFill>
              <a:latin typeface="Book Antiqua" panose="02040602050305030304" pitchFamily="18" charset="0"/>
            </a:endParaRPr>
          </a:p>
        </p:txBody>
      </p:sp>
      <p:sp>
        <p:nvSpPr>
          <p:cNvPr id="13" name="Content Placeholder 10"/>
          <p:cNvSpPr>
            <a:spLocks noGrp="1"/>
          </p:cNvSpPr>
          <p:nvPr>
            <p:ph idx="1"/>
          </p:nvPr>
        </p:nvSpPr>
        <p:spPr>
          <a:xfrm>
            <a:off x="1981200" y="1600200"/>
            <a:ext cx="8305800" cy="4495800"/>
          </a:xfrm>
        </p:spPr>
        <p:txBody>
          <a:bodyPr>
            <a:normAutofit/>
          </a:bodyPr>
          <a:lstStyle/>
          <a:p>
            <a:pPr>
              <a:spcBef>
                <a:spcPts val="1800"/>
              </a:spcBef>
            </a:pPr>
            <a:r>
              <a:rPr lang="en-US" sz="2400" b="1" dirty="0">
                <a:latin typeface="Book Antiqua" pitchFamily="18" charset="0"/>
              </a:rPr>
              <a:t>The budget granted for the CBHE project and the one granted for the SMS must be kept separated</a:t>
            </a:r>
          </a:p>
          <a:p>
            <a:pPr>
              <a:spcBef>
                <a:spcPts val="1800"/>
              </a:spcBef>
            </a:pPr>
            <a:r>
              <a:rPr lang="en-US" sz="2400" b="1" dirty="0">
                <a:latin typeface="Book Antiqua" pitchFamily="18" charset="0"/>
              </a:rPr>
              <a:t>The SMS funds are aimed at covering two types of costs - the </a:t>
            </a:r>
            <a:r>
              <a:rPr lang="en-US" sz="2400" b="1" u="sng" dirty="0">
                <a:latin typeface="Book Antiqua" pitchFamily="18" charset="0"/>
              </a:rPr>
              <a:t>subsistence and travel costs</a:t>
            </a:r>
          </a:p>
          <a:p>
            <a:pPr>
              <a:spcBef>
                <a:spcPts val="1800"/>
              </a:spcBef>
            </a:pPr>
            <a:r>
              <a:rPr lang="en-US" sz="2400" b="1" dirty="0">
                <a:latin typeface="Book Antiqua" pitchFamily="18" charset="0"/>
              </a:rPr>
              <a:t>Individuals cannot benefit at the same time from SMS support and Erasmus+ ICM (Key Action 1) </a:t>
            </a:r>
          </a:p>
          <a:p>
            <a:pPr>
              <a:spcBef>
                <a:spcPts val="1800"/>
              </a:spcBef>
            </a:pPr>
            <a:r>
              <a:rPr lang="en-US" sz="2400" b="1" dirty="0">
                <a:latin typeface="Book Antiqua" pitchFamily="18" charset="0"/>
              </a:rPr>
              <a:t>Students selected must be exempted from paying fees for tuition, registration, examinations and access to laboratory and library facilities at the receiving institution</a:t>
            </a:r>
          </a:p>
        </p:txBody>
      </p:sp>
    </p:spTree>
    <p:extLst>
      <p:ext uri="{BB962C8B-B14F-4D97-AF65-F5344CB8AC3E}">
        <p14:creationId xmlns:p14="http://schemas.microsoft.com/office/powerpoint/2010/main" val="2381286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505200" y="152401"/>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152400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13</a:t>
            </a:fld>
            <a:endParaRPr lang="en-US"/>
          </a:p>
        </p:txBody>
      </p:sp>
      <p:pic>
        <p:nvPicPr>
          <p:cNvPr id="11" name="Picture 10" descr="final_color.jpg"/>
          <p:cNvPicPr>
            <a:picLocks noChangeAspect="1"/>
          </p:cNvPicPr>
          <p:nvPr/>
        </p:nvPicPr>
        <p:blipFill>
          <a:blip r:embed="rId2" cstate="print"/>
          <a:stretch>
            <a:fillRect/>
          </a:stretch>
        </p:blipFill>
        <p:spPr>
          <a:xfrm>
            <a:off x="152400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8991600" y="152401"/>
            <a:ext cx="1676400" cy="409575"/>
          </a:xfrm>
          <a:prstGeom prst="rect">
            <a:avLst/>
          </a:prstGeom>
        </p:spPr>
      </p:pic>
      <p:sp>
        <p:nvSpPr>
          <p:cNvPr id="10" name="Title 1"/>
          <p:cNvSpPr>
            <a:spLocks noGrp="1"/>
          </p:cNvSpPr>
          <p:nvPr>
            <p:ph type="title"/>
          </p:nvPr>
        </p:nvSpPr>
        <p:spPr>
          <a:xfrm>
            <a:off x="1676400" y="685800"/>
            <a:ext cx="8686800" cy="749300"/>
          </a:xfrm>
        </p:spPr>
        <p:txBody>
          <a:bodyPr>
            <a:normAutofit/>
          </a:bodyPr>
          <a:lstStyle/>
          <a:p>
            <a:r>
              <a:rPr lang="en-US" sz="3600" dirty="0">
                <a:solidFill>
                  <a:srgbClr val="002060"/>
                </a:solidFill>
                <a:latin typeface="Book Antiqua" panose="02040602050305030304" pitchFamily="18" charset="0"/>
              </a:rPr>
              <a:t>Subsistence costs – </a:t>
            </a:r>
            <a:r>
              <a:rPr lang="en-US" sz="3600" dirty="0">
                <a:solidFill>
                  <a:schemeClr val="accent6">
                    <a:lumMod val="50000"/>
                  </a:schemeClr>
                </a:solidFill>
                <a:latin typeface="Book Antiqua" panose="02040602050305030304" pitchFamily="18" charset="0"/>
              </a:rPr>
              <a:t>students and staff </a:t>
            </a:r>
            <a:endParaRPr lang="bs-Latn-BA" sz="3600" dirty="0">
              <a:solidFill>
                <a:schemeClr val="accent6">
                  <a:lumMod val="50000"/>
                </a:schemeClr>
              </a:solidFill>
              <a:latin typeface="Book Antiqua" panose="02040602050305030304" pitchFamily="18" charset="0"/>
            </a:endParaRPr>
          </a:p>
        </p:txBody>
      </p:sp>
      <p:sp>
        <p:nvSpPr>
          <p:cNvPr id="13" name="Content Placeholder 10"/>
          <p:cNvSpPr>
            <a:spLocks noGrp="1"/>
          </p:cNvSpPr>
          <p:nvPr>
            <p:ph idx="1"/>
          </p:nvPr>
        </p:nvSpPr>
        <p:spPr>
          <a:xfrm>
            <a:off x="1981200" y="1600200"/>
            <a:ext cx="8382000" cy="4495800"/>
          </a:xfrm>
        </p:spPr>
        <p:txBody>
          <a:bodyPr>
            <a:normAutofit fontScale="92500"/>
          </a:bodyPr>
          <a:lstStyle/>
          <a:p>
            <a:pPr>
              <a:spcBef>
                <a:spcPts val="1800"/>
              </a:spcBef>
              <a:buNone/>
            </a:pPr>
            <a:r>
              <a:rPr lang="en-US" sz="2400" b="1" u="sng" dirty="0">
                <a:latin typeface="Book Antiqua" pitchFamily="18" charset="0"/>
              </a:rPr>
              <a:t>Subsistence costs for students</a:t>
            </a:r>
            <a:endParaRPr lang="en-US" sz="2400" b="1" dirty="0">
              <a:latin typeface="Book Antiqua" pitchFamily="18" charset="0"/>
            </a:endParaRPr>
          </a:p>
          <a:p>
            <a:pPr marL="182880" indent="-182880">
              <a:spcBef>
                <a:spcPts val="600"/>
              </a:spcBef>
            </a:pPr>
            <a:r>
              <a:rPr lang="en-US" sz="2400" b="1" dirty="0">
                <a:latin typeface="Book Antiqua" pitchFamily="18" charset="0"/>
              </a:rPr>
              <a:t>The amount must be paid in full and directly to the student concerned</a:t>
            </a:r>
            <a:endParaRPr lang="en-US" sz="2400" b="1" u="sng" dirty="0">
              <a:latin typeface="Book Antiqua" pitchFamily="18" charset="0"/>
            </a:endParaRPr>
          </a:p>
          <a:p>
            <a:pPr marL="182880" indent="-182880">
              <a:spcBef>
                <a:spcPts val="600"/>
              </a:spcBef>
            </a:pPr>
            <a:r>
              <a:rPr lang="en-US" sz="2400" b="1" dirty="0">
                <a:latin typeface="Book Antiqua" pitchFamily="18" charset="0"/>
              </a:rPr>
              <a:t>Consortia are strongly recommended to manage their SMS grants in an account in </a:t>
            </a:r>
            <a:r>
              <a:rPr lang="sr-Latn-RS" sz="2400" b="1" dirty="0" err="1">
                <a:latin typeface="Book Antiqua" pitchFamily="18" charset="0"/>
              </a:rPr>
              <a:t>E</a:t>
            </a:r>
            <a:r>
              <a:rPr lang="en-US" sz="2400" b="1" dirty="0" err="1">
                <a:latin typeface="Book Antiqua" pitchFamily="18" charset="0"/>
              </a:rPr>
              <a:t>uros</a:t>
            </a:r>
            <a:endParaRPr lang="en-US" sz="2400" b="1" dirty="0">
              <a:latin typeface="Book Antiqua" pitchFamily="18" charset="0"/>
            </a:endParaRPr>
          </a:p>
          <a:p>
            <a:pPr>
              <a:spcBef>
                <a:spcPts val="2400"/>
              </a:spcBef>
              <a:buNone/>
            </a:pPr>
            <a:r>
              <a:rPr lang="en-US" sz="2400" b="1" u="sng" dirty="0">
                <a:latin typeface="Book Antiqua" pitchFamily="18" charset="0"/>
              </a:rPr>
              <a:t>Subsistence costs for staff</a:t>
            </a:r>
            <a:endParaRPr lang="en-US" sz="2400" b="1" dirty="0">
              <a:latin typeface="Book Antiqua" pitchFamily="18" charset="0"/>
            </a:endParaRPr>
          </a:p>
          <a:p>
            <a:pPr marL="182880" indent="0">
              <a:spcBef>
                <a:spcPts val="600"/>
              </a:spcBef>
              <a:buNone/>
            </a:pPr>
            <a:r>
              <a:rPr lang="en-US" sz="2400" dirty="0">
                <a:latin typeface="Book Antiqua" pitchFamily="18" charset="0"/>
              </a:rPr>
              <a:t>Beneficiary </a:t>
            </a:r>
            <a:r>
              <a:rPr lang="en-US" sz="2400" dirty="0" err="1">
                <a:latin typeface="Book Antiqua" pitchFamily="18" charset="0"/>
              </a:rPr>
              <a:t>organisation</a:t>
            </a:r>
            <a:r>
              <a:rPr lang="en-US" sz="2400" dirty="0">
                <a:latin typeface="Book Antiqua" pitchFamily="18" charset="0"/>
              </a:rPr>
              <a:t> in accordance with their institutional practice may decide to either:</a:t>
            </a:r>
          </a:p>
          <a:p>
            <a:pPr marL="182880" indent="-182880">
              <a:spcBef>
                <a:spcPts val="600"/>
              </a:spcBef>
            </a:pPr>
            <a:r>
              <a:rPr lang="en-US" sz="2400" b="1" dirty="0">
                <a:latin typeface="Book Antiqua" pitchFamily="18" charset="0"/>
              </a:rPr>
              <a:t>Provide the amount directly to the staff members concerned or</a:t>
            </a:r>
          </a:p>
          <a:p>
            <a:pPr marL="182880" indent="-182880">
              <a:spcBef>
                <a:spcPts val="600"/>
              </a:spcBef>
            </a:pPr>
            <a:r>
              <a:rPr lang="en-US" sz="2400" b="1" dirty="0">
                <a:latin typeface="Book Antiqua" pitchFamily="18" charset="0"/>
              </a:rPr>
              <a:t>Provide the participant with direct provision of the required services (payment of the hotel stay, subsistence, local transportation, personal or optional health insurance, etc.)</a:t>
            </a:r>
          </a:p>
        </p:txBody>
      </p:sp>
    </p:spTree>
    <p:extLst>
      <p:ext uri="{BB962C8B-B14F-4D97-AF65-F5344CB8AC3E}">
        <p14:creationId xmlns:p14="http://schemas.microsoft.com/office/powerpoint/2010/main" val="3918021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505200" y="152401"/>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152400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14</a:t>
            </a:fld>
            <a:endParaRPr lang="en-US"/>
          </a:p>
        </p:txBody>
      </p:sp>
      <p:pic>
        <p:nvPicPr>
          <p:cNvPr id="11" name="Picture 10" descr="final_color.jpg"/>
          <p:cNvPicPr>
            <a:picLocks noChangeAspect="1"/>
          </p:cNvPicPr>
          <p:nvPr/>
        </p:nvPicPr>
        <p:blipFill>
          <a:blip r:embed="rId2" cstate="print"/>
          <a:stretch>
            <a:fillRect/>
          </a:stretch>
        </p:blipFill>
        <p:spPr>
          <a:xfrm>
            <a:off x="152400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8991600" y="152401"/>
            <a:ext cx="1676400" cy="409575"/>
          </a:xfrm>
          <a:prstGeom prst="rect">
            <a:avLst/>
          </a:prstGeom>
        </p:spPr>
      </p:pic>
      <p:sp>
        <p:nvSpPr>
          <p:cNvPr id="10" name="Title 1"/>
          <p:cNvSpPr>
            <a:spLocks noGrp="1"/>
          </p:cNvSpPr>
          <p:nvPr>
            <p:ph type="title"/>
          </p:nvPr>
        </p:nvSpPr>
        <p:spPr>
          <a:xfrm>
            <a:off x="1676400" y="685800"/>
            <a:ext cx="8686800" cy="749300"/>
          </a:xfrm>
        </p:spPr>
        <p:txBody>
          <a:bodyPr>
            <a:normAutofit/>
          </a:bodyPr>
          <a:lstStyle/>
          <a:p>
            <a:r>
              <a:rPr lang="en-US" sz="3600" b="1" dirty="0">
                <a:solidFill>
                  <a:srgbClr val="002060"/>
                </a:solidFill>
                <a:latin typeface="Book Antiqua" panose="02040602050305030304" pitchFamily="18" charset="0"/>
              </a:rPr>
              <a:t>Modification of the mobility scheme</a:t>
            </a:r>
            <a:endParaRPr lang="bs-Latn-BA" sz="3600" dirty="0">
              <a:solidFill>
                <a:schemeClr val="accent6">
                  <a:lumMod val="50000"/>
                </a:schemeClr>
              </a:solidFill>
              <a:latin typeface="Book Antiqua" panose="02040602050305030304" pitchFamily="18" charset="0"/>
            </a:endParaRPr>
          </a:p>
        </p:txBody>
      </p:sp>
      <p:sp>
        <p:nvSpPr>
          <p:cNvPr id="13" name="Content Placeholder 10"/>
          <p:cNvSpPr>
            <a:spLocks noGrp="1"/>
          </p:cNvSpPr>
          <p:nvPr>
            <p:ph idx="1"/>
          </p:nvPr>
        </p:nvSpPr>
        <p:spPr>
          <a:xfrm>
            <a:off x="1752600" y="1600200"/>
            <a:ext cx="8763000" cy="4495800"/>
          </a:xfrm>
        </p:spPr>
        <p:txBody>
          <a:bodyPr>
            <a:normAutofit/>
          </a:bodyPr>
          <a:lstStyle/>
          <a:p>
            <a:pPr marL="0" indent="0">
              <a:spcBef>
                <a:spcPts val="1800"/>
              </a:spcBef>
              <a:buNone/>
            </a:pPr>
            <a:r>
              <a:rPr lang="en-US" sz="2300" dirty="0">
                <a:latin typeface="Book Antiqua" pitchFamily="18" charset="0"/>
              </a:rPr>
              <a:t>Regardless of the duration, the </a:t>
            </a:r>
            <a:r>
              <a:rPr lang="en-US" sz="2300" b="1" dirty="0">
                <a:latin typeface="Book Antiqua" pitchFamily="18" charset="0"/>
              </a:rPr>
              <a:t>minimum number </a:t>
            </a:r>
            <a:r>
              <a:rPr lang="en-US" sz="2300" dirty="0">
                <a:latin typeface="Book Antiqua" pitchFamily="18" charset="0"/>
              </a:rPr>
              <a:t>of students and staff members from Partner Countries and </a:t>
            </a:r>
            <a:r>
              <a:rPr lang="en-US" sz="2300" dirty="0" err="1">
                <a:latin typeface="Book Antiqua" pitchFamily="18" charset="0"/>
              </a:rPr>
              <a:t>Programme</a:t>
            </a:r>
            <a:r>
              <a:rPr lang="en-US" sz="2300" dirty="0">
                <a:latin typeface="Book Antiqua" pitchFamily="18" charset="0"/>
              </a:rPr>
              <a:t> Countries as foreseen in the original proposal </a:t>
            </a:r>
            <a:r>
              <a:rPr lang="en-US" sz="2300" b="1" dirty="0">
                <a:latin typeface="Book Antiqua" pitchFamily="18" charset="0"/>
              </a:rPr>
              <a:t>must be respected</a:t>
            </a:r>
            <a:r>
              <a:rPr lang="en-US" sz="2300" dirty="0">
                <a:latin typeface="Book Antiqua" pitchFamily="18" charset="0"/>
              </a:rPr>
              <a:t>!</a:t>
            </a:r>
          </a:p>
          <a:p>
            <a:pPr marL="0" indent="0">
              <a:spcBef>
                <a:spcPts val="1800"/>
              </a:spcBef>
              <a:buNone/>
            </a:pPr>
            <a:r>
              <a:rPr lang="en-US" sz="2300" dirty="0">
                <a:latin typeface="Book Antiqua" pitchFamily="18" charset="0"/>
              </a:rPr>
              <a:t>The figures and the budget allocation for each of the 4 categories are indicated in the Estimated Budget of the Action, Annex III of the CBHE Grant Agreement (GA). Modification is allowed if:  </a:t>
            </a:r>
            <a:r>
              <a:rPr lang="en-US" sz="2400" dirty="0">
                <a:latin typeface="Book Antiqua" pitchFamily="18" charset="0"/>
              </a:rPr>
              <a:t> </a:t>
            </a:r>
            <a:endParaRPr lang="en-US" sz="2400" b="1" u="sng" dirty="0">
              <a:latin typeface="Book Antiqua" pitchFamily="18" charset="0"/>
            </a:endParaRPr>
          </a:p>
          <a:p>
            <a:pPr marL="137160" indent="-137160">
              <a:spcBef>
                <a:spcPts val="1200"/>
              </a:spcBef>
            </a:pPr>
            <a:r>
              <a:rPr lang="en-US" sz="2400" dirty="0">
                <a:latin typeface="Book Antiqua" pitchFamily="18" charset="0"/>
              </a:rPr>
              <a:t>it does not affect the minimum number of </a:t>
            </a:r>
            <a:r>
              <a:rPr lang="en-US" sz="2400" dirty="0" err="1">
                <a:latin typeface="Book Antiqua" pitchFamily="18" charset="0"/>
              </a:rPr>
              <a:t>mobilities</a:t>
            </a:r>
            <a:r>
              <a:rPr lang="en-US" sz="2400" dirty="0">
                <a:latin typeface="Book Antiqua" pitchFamily="18" charset="0"/>
              </a:rPr>
              <a:t> foreseen</a:t>
            </a:r>
          </a:p>
          <a:p>
            <a:pPr marL="137160" indent="-137160">
              <a:spcBef>
                <a:spcPts val="1200"/>
              </a:spcBef>
            </a:pPr>
            <a:r>
              <a:rPr lang="en-US" sz="2400" dirty="0">
                <a:latin typeface="Book Antiqua" pitchFamily="18" charset="0"/>
              </a:rPr>
              <a:t>the change in the amount of the budget indicated in the GA for one or more mobility categories does not exceed 10%, and</a:t>
            </a:r>
          </a:p>
          <a:p>
            <a:pPr marL="137160" indent="-137160">
              <a:spcBef>
                <a:spcPts val="1200"/>
              </a:spcBef>
            </a:pPr>
            <a:r>
              <a:rPr lang="en-US" sz="2400" dirty="0">
                <a:latin typeface="Book Antiqua" pitchFamily="18" charset="0"/>
              </a:rPr>
              <a:t>the total estimated budget indicated in the GA is not exceeded </a:t>
            </a:r>
          </a:p>
        </p:txBody>
      </p:sp>
    </p:spTree>
    <p:extLst>
      <p:ext uri="{BB962C8B-B14F-4D97-AF65-F5344CB8AC3E}">
        <p14:creationId xmlns:p14="http://schemas.microsoft.com/office/powerpoint/2010/main" val="3063351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505200" y="152401"/>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152400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15</a:t>
            </a:fld>
            <a:endParaRPr lang="en-US"/>
          </a:p>
        </p:txBody>
      </p:sp>
      <p:pic>
        <p:nvPicPr>
          <p:cNvPr id="11" name="Picture 10" descr="final_color.jpg"/>
          <p:cNvPicPr>
            <a:picLocks noChangeAspect="1"/>
          </p:cNvPicPr>
          <p:nvPr/>
        </p:nvPicPr>
        <p:blipFill>
          <a:blip r:embed="rId2" cstate="print"/>
          <a:stretch>
            <a:fillRect/>
          </a:stretch>
        </p:blipFill>
        <p:spPr>
          <a:xfrm>
            <a:off x="152400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8991600" y="152401"/>
            <a:ext cx="1676400" cy="409575"/>
          </a:xfrm>
          <a:prstGeom prst="rect">
            <a:avLst/>
          </a:prstGeom>
        </p:spPr>
      </p:pic>
      <p:sp>
        <p:nvSpPr>
          <p:cNvPr id="10" name="Title 1"/>
          <p:cNvSpPr>
            <a:spLocks noGrp="1"/>
          </p:cNvSpPr>
          <p:nvPr>
            <p:ph type="title"/>
          </p:nvPr>
        </p:nvSpPr>
        <p:spPr>
          <a:xfrm>
            <a:off x="1676400" y="685800"/>
            <a:ext cx="8686800" cy="749300"/>
          </a:xfrm>
        </p:spPr>
        <p:txBody>
          <a:bodyPr>
            <a:normAutofit/>
          </a:bodyPr>
          <a:lstStyle/>
          <a:p>
            <a:r>
              <a:rPr lang="en-US" sz="3600" b="1" dirty="0">
                <a:solidFill>
                  <a:srgbClr val="002060"/>
                </a:solidFill>
                <a:latin typeface="Book Antiqua" panose="02040602050305030304" pitchFamily="18" charset="0"/>
              </a:rPr>
              <a:t>Documents inventory</a:t>
            </a:r>
            <a:endParaRPr lang="bs-Latn-BA" sz="3600" b="1" dirty="0">
              <a:solidFill>
                <a:schemeClr val="accent6">
                  <a:lumMod val="50000"/>
                </a:schemeClr>
              </a:solidFill>
              <a:latin typeface="Book Antiqua" panose="02040602050305030304" pitchFamily="18" charset="0"/>
            </a:endParaRPr>
          </a:p>
        </p:txBody>
      </p:sp>
      <p:pic>
        <p:nvPicPr>
          <p:cNvPr id="13" name="Picture 2"/>
          <p:cNvPicPr>
            <a:picLocks noChangeAspect="1" noChangeArrowheads="1"/>
          </p:cNvPicPr>
          <p:nvPr/>
        </p:nvPicPr>
        <p:blipFill>
          <a:blip r:embed="rId4" cstate="print"/>
          <a:srcRect l="4366" t="28169" r="3944" b="12676"/>
          <a:stretch>
            <a:fillRect/>
          </a:stretch>
        </p:blipFill>
        <p:spPr bwMode="auto">
          <a:xfrm>
            <a:off x="1676400" y="1295400"/>
            <a:ext cx="8839200" cy="4419600"/>
          </a:xfrm>
          <a:prstGeom prst="rect">
            <a:avLst/>
          </a:prstGeom>
          <a:noFill/>
          <a:ln w="9525">
            <a:noFill/>
            <a:miter lim="800000"/>
            <a:headEnd/>
            <a:tailEnd/>
          </a:ln>
        </p:spPr>
      </p:pic>
      <p:sp>
        <p:nvSpPr>
          <p:cNvPr id="4" name="TextBox 3"/>
          <p:cNvSpPr txBox="1"/>
          <p:nvPr/>
        </p:nvSpPr>
        <p:spPr>
          <a:xfrm>
            <a:off x="1981201" y="5715000"/>
            <a:ext cx="6177973" cy="923330"/>
          </a:xfrm>
          <a:prstGeom prst="rect">
            <a:avLst/>
          </a:prstGeom>
          <a:noFill/>
        </p:spPr>
        <p:txBody>
          <a:bodyPr wrap="none" rtlCol="0">
            <a:spAutoFit/>
          </a:bodyPr>
          <a:lstStyle/>
          <a:p>
            <a:r>
              <a:rPr lang="sr-Latn-RS" b="1" dirty="0">
                <a:solidFill>
                  <a:srgbClr val="C00000"/>
                </a:solidFill>
              </a:rPr>
              <a:t>ALL PARTNERS:</a:t>
            </a:r>
            <a:r>
              <a:rPr lang="sr-Latn-RS" dirty="0">
                <a:solidFill>
                  <a:srgbClr val="C00000"/>
                </a:solidFill>
              </a:rPr>
              <a:t> </a:t>
            </a:r>
            <a:r>
              <a:rPr lang="sr-Latn-RS" dirty="0"/>
              <a:t>Mobility reports, short impressions with photo</a:t>
            </a:r>
          </a:p>
          <a:p>
            <a:endParaRPr lang="sr-Latn-RS" dirty="0"/>
          </a:p>
          <a:p>
            <a:r>
              <a:rPr lang="sr-Latn-RS" b="1" dirty="0">
                <a:solidFill>
                  <a:srgbClr val="C00000"/>
                </a:solidFill>
              </a:rPr>
              <a:t>WB PARTNERS: </a:t>
            </a:r>
            <a:r>
              <a:rPr lang="sr-Latn-RS" dirty="0"/>
              <a:t>Supporting documents regarding travel and stay</a:t>
            </a:r>
            <a:endParaRPr lang="en-US" dirty="0"/>
          </a:p>
        </p:txBody>
      </p:sp>
    </p:spTree>
    <p:extLst>
      <p:ext uri="{BB962C8B-B14F-4D97-AF65-F5344CB8AC3E}">
        <p14:creationId xmlns:p14="http://schemas.microsoft.com/office/powerpoint/2010/main" val="337127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505200" y="152401"/>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152400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16</a:t>
            </a:fld>
            <a:endParaRPr lang="en-US"/>
          </a:p>
        </p:txBody>
      </p:sp>
      <p:pic>
        <p:nvPicPr>
          <p:cNvPr id="11" name="Picture 10" descr="final_color.jpg"/>
          <p:cNvPicPr>
            <a:picLocks noChangeAspect="1"/>
          </p:cNvPicPr>
          <p:nvPr/>
        </p:nvPicPr>
        <p:blipFill>
          <a:blip r:embed="rId2" cstate="print"/>
          <a:stretch>
            <a:fillRect/>
          </a:stretch>
        </p:blipFill>
        <p:spPr>
          <a:xfrm>
            <a:off x="152400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8991600" y="152401"/>
            <a:ext cx="1676400" cy="409575"/>
          </a:xfrm>
          <a:prstGeom prst="rect">
            <a:avLst/>
          </a:prstGeom>
        </p:spPr>
      </p:pic>
      <p:sp>
        <p:nvSpPr>
          <p:cNvPr id="13" name="Title 1">
            <a:extLst>
              <a:ext uri="{FF2B5EF4-FFF2-40B4-BE49-F238E27FC236}">
                <a16:creationId xmlns:a16="http://schemas.microsoft.com/office/drawing/2014/main" id="{75F874C3-9D8D-4537-9937-411481BC944B}"/>
              </a:ext>
            </a:extLst>
          </p:cNvPr>
          <p:cNvSpPr txBox="1">
            <a:spLocks/>
          </p:cNvSpPr>
          <p:nvPr/>
        </p:nvSpPr>
        <p:spPr>
          <a:xfrm>
            <a:off x="1600200" y="2600324"/>
            <a:ext cx="8229600" cy="7493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bs-Latn-BA" sz="2800" dirty="0">
                <a:solidFill>
                  <a:srgbClr val="002060"/>
                </a:solidFill>
                <a:latin typeface="Book Antiqua" panose="02040602050305030304" pitchFamily="18" charset="0"/>
                <a:hlinkClick r:id="rId4" action="ppaction://hlinkfile"/>
              </a:rPr>
              <a:t>Table of realization staff</a:t>
            </a:r>
            <a:endParaRPr lang="bs-Latn-BA" sz="2800" dirty="0">
              <a:solidFill>
                <a:srgbClr val="002060"/>
              </a:solidFill>
              <a:latin typeface="Book Antiqua" panose="02040602050305030304" pitchFamily="18" charset="0"/>
            </a:endParaRPr>
          </a:p>
          <a:p>
            <a:endParaRPr lang="bs-Latn-BA" sz="2800" dirty="0">
              <a:solidFill>
                <a:srgbClr val="002060"/>
              </a:solidFill>
              <a:latin typeface="Book Antiqua" panose="02040602050305030304" pitchFamily="18" charset="0"/>
            </a:endParaRPr>
          </a:p>
          <a:p>
            <a:r>
              <a:rPr lang="bs-Latn-BA" sz="2800" dirty="0">
                <a:solidFill>
                  <a:srgbClr val="002060"/>
                </a:solidFill>
                <a:latin typeface="Book Antiqua" panose="02040602050305030304" pitchFamily="18" charset="0"/>
                <a:hlinkClick r:id="rId5" action="ppaction://hlinkfile"/>
              </a:rPr>
              <a:t>Table of realization students</a:t>
            </a:r>
            <a:endParaRPr lang="bs-Latn-BA" sz="2800" dirty="0">
              <a:solidFill>
                <a:srgbClr val="002060"/>
              </a:solidFill>
              <a:latin typeface="Book Antiqua" panose="02040602050305030304" pitchFamily="18" charset="0"/>
            </a:endParaRPr>
          </a:p>
        </p:txBody>
      </p:sp>
    </p:spTree>
    <p:extLst>
      <p:ext uri="{BB962C8B-B14F-4D97-AF65-F5344CB8AC3E}">
        <p14:creationId xmlns:p14="http://schemas.microsoft.com/office/powerpoint/2010/main" val="3543231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505200" y="152401"/>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152400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17</a:t>
            </a:fld>
            <a:endParaRPr lang="en-US"/>
          </a:p>
        </p:txBody>
      </p:sp>
      <p:pic>
        <p:nvPicPr>
          <p:cNvPr id="11" name="Picture 10" descr="final_color.jpg"/>
          <p:cNvPicPr>
            <a:picLocks noChangeAspect="1"/>
          </p:cNvPicPr>
          <p:nvPr/>
        </p:nvPicPr>
        <p:blipFill>
          <a:blip r:embed="rId2" cstate="print"/>
          <a:stretch>
            <a:fillRect/>
          </a:stretch>
        </p:blipFill>
        <p:spPr>
          <a:xfrm>
            <a:off x="152400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8991600" y="152401"/>
            <a:ext cx="1676400" cy="409575"/>
          </a:xfrm>
          <a:prstGeom prst="rect">
            <a:avLst/>
          </a:prstGeom>
        </p:spPr>
      </p:pic>
      <p:sp>
        <p:nvSpPr>
          <p:cNvPr id="10" name="Title 1">
            <a:extLst>
              <a:ext uri="{FF2B5EF4-FFF2-40B4-BE49-F238E27FC236}">
                <a16:creationId xmlns:a16="http://schemas.microsoft.com/office/drawing/2014/main" id="{26721347-6885-405A-A27F-B1D84E401449}"/>
              </a:ext>
            </a:extLst>
          </p:cNvPr>
          <p:cNvSpPr txBox="1">
            <a:spLocks/>
          </p:cNvSpPr>
          <p:nvPr/>
        </p:nvSpPr>
        <p:spPr>
          <a:xfrm>
            <a:off x="1905000" y="2514600"/>
            <a:ext cx="8229600" cy="7493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bs-Latn-BA" dirty="0">
                <a:solidFill>
                  <a:srgbClr val="002060"/>
                </a:solidFill>
                <a:latin typeface="Book Antiqua" panose="02040602050305030304" pitchFamily="18" charset="0"/>
              </a:rPr>
              <a:t>QUESTIONS?</a:t>
            </a:r>
          </a:p>
        </p:txBody>
      </p:sp>
    </p:spTree>
    <p:extLst>
      <p:ext uri="{BB962C8B-B14F-4D97-AF65-F5344CB8AC3E}">
        <p14:creationId xmlns:p14="http://schemas.microsoft.com/office/powerpoint/2010/main" val="1411481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505200" y="152401"/>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152400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a:p>
        </p:txBody>
      </p:sp>
      <p:pic>
        <p:nvPicPr>
          <p:cNvPr id="11" name="Picture 10" descr="final_color.jpg"/>
          <p:cNvPicPr>
            <a:picLocks noChangeAspect="1"/>
          </p:cNvPicPr>
          <p:nvPr/>
        </p:nvPicPr>
        <p:blipFill>
          <a:blip r:embed="rId2" cstate="print"/>
          <a:stretch>
            <a:fillRect/>
          </a:stretch>
        </p:blipFill>
        <p:spPr>
          <a:xfrm>
            <a:off x="152400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8991600" y="152401"/>
            <a:ext cx="1676400" cy="409575"/>
          </a:xfrm>
          <a:prstGeom prst="rect">
            <a:avLst/>
          </a:prstGeom>
        </p:spPr>
      </p:pic>
      <p:sp>
        <p:nvSpPr>
          <p:cNvPr id="10" name="Title 1"/>
          <p:cNvSpPr txBox="1">
            <a:spLocks/>
          </p:cNvSpPr>
          <p:nvPr/>
        </p:nvSpPr>
        <p:spPr>
          <a:xfrm>
            <a:off x="1981200" y="685800"/>
            <a:ext cx="8229600" cy="7493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002060"/>
                </a:solidFill>
                <a:latin typeface="Book Antiqua" panose="02040602050305030304" pitchFamily="18" charset="0"/>
              </a:rPr>
              <a:t>Mobility Scheme </a:t>
            </a:r>
            <a:r>
              <a:rPr lang="en-US" sz="3600" dirty="0">
                <a:solidFill>
                  <a:srgbClr val="002060"/>
                </a:solidFill>
                <a:latin typeface="Book Antiqua" panose="02040602050305030304" pitchFamily="18" charset="0"/>
              </a:rPr>
              <a:t>– </a:t>
            </a:r>
            <a:r>
              <a:rPr lang="en-US" sz="3600" dirty="0">
                <a:solidFill>
                  <a:schemeClr val="accent6">
                    <a:lumMod val="50000"/>
                  </a:schemeClr>
                </a:solidFill>
                <a:latin typeface="Book Antiqua" panose="02040602050305030304" pitchFamily="18" charset="0"/>
              </a:rPr>
              <a:t>main</a:t>
            </a:r>
            <a:r>
              <a:rPr lang="en-US" sz="3600" dirty="0">
                <a:solidFill>
                  <a:srgbClr val="002060"/>
                </a:solidFill>
                <a:latin typeface="Book Antiqua" panose="02040602050305030304" pitchFamily="18" charset="0"/>
              </a:rPr>
              <a:t> </a:t>
            </a:r>
            <a:r>
              <a:rPr lang="en-US" sz="3600" dirty="0">
                <a:solidFill>
                  <a:schemeClr val="accent6">
                    <a:lumMod val="50000"/>
                  </a:schemeClr>
                </a:solidFill>
                <a:latin typeface="Book Antiqua" panose="02040602050305030304" pitchFamily="18" charset="0"/>
              </a:rPr>
              <a:t>phases</a:t>
            </a:r>
            <a:endParaRPr lang="bs-Latn-BA" sz="3600" dirty="0">
              <a:solidFill>
                <a:schemeClr val="accent6">
                  <a:lumMod val="50000"/>
                </a:schemeClr>
              </a:solidFill>
              <a:latin typeface="Book Antiqua" panose="02040602050305030304" pitchFamily="18" charset="0"/>
            </a:endParaRPr>
          </a:p>
        </p:txBody>
      </p:sp>
      <p:pic>
        <p:nvPicPr>
          <p:cNvPr id="13" name="Picture 2"/>
          <p:cNvPicPr>
            <a:picLocks noChangeAspect="1" noChangeArrowheads="1"/>
          </p:cNvPicPr>
          <p:nvPr/>
        </p:nvPicPr>
        <p:blipFill>
          <a:blip r:embed="rId4" cstate="print"/>
          <a:srcRect l="6941" t="33672" r="8246" b="7401"/>
          <a:stretch>
            <a:fillRect/>
          </a:stretch>
        </p:blipFill>
        <p:spPr bwMode="auto">
          <a:xfrm>
            <a:off x="2645230" y="1981200"/>
            <a:ext cx="6792685" cy="3657600"/>
          </a:xfrm>
          <a:prstGeom prst="rect">
            <a:avLst/>
          </a:prstGeom>
          <a:noFill/>
          <a:ln w="9525">
            <a:noFill/>
            <a:miter lim="800000"/>
            <a:headEnd/>
            <a:tailEnd/>
          </a:ln>
        </p:spPr>
      </p:pic>
    </p:spTree>
    <p:extLst>
      <p:ext uri="{BB962C8B-B14F-4D97-AF65-F5344CB8AC3E}">
        <p14:creationId xmlns:p14="http://schemas.microsoft.com/office/powerpoint/2010/main" val="518287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74700"/>
            <a:ext cx="8534400" cy="749300"/>
          </a:xfrm>
        </p:spPr>
        <p:txBody>
          <a:bodyPr>
            <a:normAutofit fontScale="90000"/>
          </a:bodyPr>
          <a:lstStyle/>
          <a:p>
            <a:r>
              <a:rPr lang="bs-Latn-BA" dirty="0">
                <a:solidFill>
                  <a:srgbClr val="002060"/>
                </a:solidFill>
                <a:latin typeface="Book Antiqua" panose="02040602050305030304" pitchFamily="18" charset="0"/>
              </a:rPr>
              <a:t>Interinstitutional agreements signed</a:t>
            </a:r>
          </a:p>
        </p:txBody>
      </p:sp>
      <p:sp>
        <p:nvSpPr>
          <p:cNvPr id="6" name="Title 1"/>
          <p:cNvSpPr txBox="1">
            <a:spLocks/>
          </p:cNvSpPr>
          <p:nvPr/>
        </p:nvSpPr>
        <p:spPr>
          <a:xfrm>
            <a:off x="3505200" y="152401"/>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152400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3</a:t>
            </a:fld>
            <a:endParaRPr lang="en-US"/>
          </a:p>
        </p:txBody>
      </p:sp>
      <p:pic>
        <p:nvPicPr>
          <p:cNvPr id="11" name="Picture 10" descr="final_color.jpg"/>
          <p:cNvPicPr>
            <a:picLocks noChangeAspect="1"/>
          </p:cNvPicPr>
          <p:nvPr/>
        </p:nvPicPr>
        <p:blipFill>
          <a:blip r:embed="rId2" cstate="print"/>
          <a:stretch>
            <a:fillRect/>
          </a:stretch>
        </p:blipFill>
        <p:spPr>
          <a:xfrm>
            <a:off x="152400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8991600" y="152401"/>
            <a:ext cx="1676400" cy="409575"/>
          </a:xfrm>
          <a:prstGeom prst="rect">
            <a:avLst/>
          </a:prstGeom>
        </p:spPr>
      </p:pic>
      <p:sp>
        <p:nvSpPr>
          <p:cNvPr id="5" name="Rectangle 1"/>
          <p:cNvSpPr>
            <a:spLocks noChangeArrowheads="1"/>
          </p:cNvSpPr>
          <p:nvPr/>
        </p:nvSpPr>
        <p:spPr bwMode="auto">
          <a:xfrm>
            <a:off x="4676776" y="138378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2227865792"/>
              </p:ext>
            </p:extLst>
          </p:nvPr>
        </p:nvGraphicFramePr>
        <p:xfrm>
          <a:off x="2057400" y="2057401"/>
          <a:ext cx="3352800" cy="3476251"/>
        </p:xfrm>
        <a:graphic>
          <a:graphicData uri="http://schemas.openxmlformats.org/drawingml/2006/table">
            <a:tbl>
              <a:tblPr firstRow="1" firstCol="1" bandRow="1"/>
              <a:tblGrid>
                <a:gridCol w="554775">
                  <a:extLst>
                    <a:ext uri="{9D8B030D-6E8A-4147-A177-3AD203B41FA5}">
                      <a16:colId xmlns:a16="http://schemas.microsoft.com/office/drawing/2014/main" val="20000"/>
                    </a:ext>
                  </a:extLst>
                </a:gridCol>
                <a:gridCol w="1281283">
                  <a:extLst>
                    <a:ext uri="{9D8B030D-6E8A-4147-A177-3AD203B41FA5}">
                      <a16:colId xmlns:a16="http://schemas.microsoft.com/office/drawing/2014/main" val="20001"/>
                    </a:ext>
                  </a:extLst>
                </a:gridCol>
                <a:gridCol w="1516742">
                  <a:extLst>
                    <a:ext uri="{9D8B030D-6E8A-4147-A177-3AD203B41FA5}">
                      <a16:colId xmlns:a16="http://schemas.microsoft.com/office/drawing/2014/main" val="20002"/>
                    </a:ext>
                  </a:extLst>
                </a:gridCol>
              </a:tblGrid>
              <a:tr h="481731">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 </a:t>
                      </a: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Consortium members</a:t>
                      </a: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Interinstitutional agreements signed</a:t>
                      </a: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8211">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1</a:t>
                      </a:r>
                      <a:r>
                        <a:rPr lang="en-US" sz="1200" dirty="0">
                          <a:effectLst/>
                          <a:latin typeface="Book Antiqua" panose="02040602050305030304" pitchFamily="18" charset="0"/>
                          <a:ea typeface="Calibri"/>
                          <a:cs typeface="Times New Roman" panose="02020603050405020304" pitchFamily="18" charset="0"/>
                        </a:rPr>
                        <a:t> </a:t>
                      </a:r>
                      <a:r>
                        <a:rPr lang="sr-Latn-RS" sz="1200" dirty="0">
                          <a:effectLst/>
                          <a:latin typeface="Book Antiqua" panose="02040602050305030304" pitchFamily="18" charset="0"/>
                          <a:ea typeface="Calibri"/>
                          <a:cs typeface="Times New Roman" panose="02020603050405020304" pitchFamily="18" charset="0"/>
                        </a:rPr>
                        <a:t>.</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err="1">
                          <a:effectLst/>
                          <a:latin typeface="Book Antiqua" panose="02040602050305030304" pitchFamily="18" charset="0"/>
                          <a:ea typeface="Calibri"/>
                          <a:cs typeface="Times New Roman"/>
                        </a:rPr>
                        <a:t>UNI-BOKU</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r h="228211">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2</a:t>
                      </a:r>
                      <a:r>
                        <a:rPr lang="en-US" sz="1200" dirty="0">
                          <a:effectLst/>
                          <a:latin typeface="Book Antiqua" panose="02040602050305030304" pitchFamily="18" charset="0"/>
                          <a:ea typeface="Calibri"/>
                          <a:cs typeface="Times New Roman" panose="02020603050405020304" pitchFamily="18" charset="0"/>
                        </a:rPr>
                        <a:t> </a:t>
                      </a:r>
                      <a:r>
                        <a:rPr lang="sr-Latn-RS" sz="1200" dirty="0">
                          <a:effectLst/>
                          <a:latin typeface="Book Antiqua" panose="02040602050305030304" pitchFamily="18" charset="0"/>
                          <a:ea typeface="Calibri"/>
                          <a:cs typeface="Times New Roman" panose="02020603050405020304" pitchFamily="18" charset="0"/>
                        </a:rPr>
                        <a:t>.</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err="1">
                          <a:effectLst/>
                          <a:latin typeface="Book Antiqua" panose="02040602050305030304" pitchFamily="18" charset="0"/>
                          <a:ea typeface="Calibri"/>
                          <a:cs typeface="Times New Roman"/>
                        </a:rPr>
                        <a:t>UNI-MUHEC</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2"/>
                  </a:ext>
                </a:extLst>
              </a:tr>
              <a:tr h="228211">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3</a:t>
                      </a:r>
                      <a:r>
                        <a:rPr lang="en-US" sz="1200" dirty="0">
                          <a:effectLst/>
                          <a:latin typeface="Book Antiqua" panose="02040602050305030304" pitchFamily="18" charset="0"/>
                          <a:ea typeface="Calibri"/>
                          <a:cs typeface="Times New Roman" panose="02020603050405020304" pitchFamily="18" charset="0"/>
                        </a:rPr>
                        <a:t> </a:t>
                      </a:r>
                      <a:r>
                        <a:rPr lang="sr-Latn-RS" sz="1200" dirty="0">
                          <a:effectLst/>
                          <a:latin typeface="Book Antiqua" panose="02040602050305030304" pitchFamily="18" charset="0"/>
                          <a:ea typeface="Calibri"/>
                          <a:cs typeface="Times New Roman" panose="02020603050405020304" pitchFamily="18" charset="0"/>
                        </a:rPr>
                        <a:t>.</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UNI-OE</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3"/>
                  </a:ext>
                </a:extLst>
              </a:tr>
              <a:tr h="228211">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4</a:t>
                      </a:r>
                      <a:r>
                        <a:rPr lang="en-US" sz="1200" dirty="0">
                          <a:effectLst/>
                          <a:latin typeface="Book Antiqua" panose="02040602050305030304" pitchFamily="18" charset="0"/>
                          <a:ea typeface="Calibri"/>
                          <a:cs typeface="Times New Roman" panose="02020603050405020304" pitchFamily="18" charset="0"/>
                        </a:rPr>
                        <a:t> </a:t>
                      </a:r>
                      <a:r>
                        <a:rPr lang="sr-Latn-RS" sz="1200" dirty="0">
                          <a:effectLst/>
                          <a:latin typeface="Book Antiqua" panose="02040602050305030304" pitchFamily="18" charset="0"/>
                          <a:ea typeface="Calibri"/>
                          <a:cs typeface="Times New Roman" panose="02020603050405020304" pitchFamily="18" charset="0"/>
                        </a:rPr>
                        <a:t>.</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UNI-TUC</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4"/>
                  </a:ext>
                </a:extLst>
              </a:tr>
              <a:tr h="124942">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5</a:t>
                      </a:r>
                      <a:r>
                        <a:rPr lang="en-US" sz="1200" dirty="0">
                          <a:effectLst/>
                          <a:latin typeface="Book Antiqua" panose="02040602050305030304" pitchFamily="18" charset="0"/>
                          <a:ea typeface="Calibri"/>
                          <a:cs typeface="Times New Roman" panose="02020603050405020304" pitchFamily="18" charset="0"/>
                        </a:rPr>
                        <a:t> </a:t>
                      </a:r>
                      <a:r>
                        <a:rPr lang="sr-Latn-RS" sz="1200" dirty="0">
                          <a:effectLst/>
                          <a:latin typeface="Book Antiqua" panose="02040602050305030304" pitchFamily="18" charset="0"/>
                          <a:ea typeface="Calibri"/>
                          <a:cs typeface="Times New Roman" panose="02020603050405020304" pitchFamily="18" charset="0"/>
                        </a:rPr>
                        <a:t>.</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UNI-UNIME</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5"/>
                  </a:ext>
                </a:extLst>
              </a:tr>
              <a:tr h="228211">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6.</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UNI-UNSA</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6"/>
                  </a:ext>
                </a:extLst>
              </a:tr>
              <a:tr h="228211">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7.</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err="1">
                          <a:effectLst/>
                          <a:latin typeface="Book Antiqua" panose="02040602050305030304" pitchFamily="18" charset="0"/>
                          <a:ea typeface="Calibri"/>
                          <a:cs typeface="Times New Roman"/>
                        </a:rPr>
                        <a:t>UNID-MUHEC</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7"/>
                  </a:ext>
                </a:extLst>
              </a:tr>
              <a:tr h="228211">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8.</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UNID-OE</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8"/>
                  </a:ext>
                </a:extLst>
              </a:tr>
              <a:tr h="228211">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9.</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UNID-UNIME</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9"/>
                  </a:ext>
                </a:extLst>
              </a:tr>
              <a:tr h="228211">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10.</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UNSA-BOKU</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0"/>
                  </a:ext>
                </a:extLst>
              </a:tr>
              <a:tr h="228211">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11.</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UNSA-UNIME</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sr-Latn-R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1"/>
                  </a:ext>
                </a:extLst>
              </a:tr>
              <a:tr h="284936">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12.</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err="1">
                          <a:effectLst/>
                          <a:latin typeface="Book Antiqua" panose="02040602050305030304" pitchFamily="18" charset="0"/>
                          <a:ea typeface="Calibri"/>
                          <a:cs typeface="Times New Roman"/>
                        </a:rPr>
                        <a:t>UNSA-MUHEC</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sr-Latn-R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2"/>
                  </a:ext>
                </a:extLst>
              </a:tr>
              <a:tr h="228211">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13.</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UNSA-TUC</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716835583"/>
              </p:ext>
            </p:extLst>
          </p:nvPr>
        </p:nvGraphicFramePr>
        <p:xfrm>
          <a:off x="6553200" y="2042925"/>
          <a:ext cx="3276600" cy="3505201"/>
        </p:xfrm>
        <a:graphic>
          <a:graphicData uri="http://schemas.openxmlformats.org/drawingml/2006/table">
            <a:tbl>
              <a:tblPr firstRow="1" firstCol="1" bandRow="1"/>
              <a:tblGrid>
                <a:gridCol w="547715">
                  <a:extLst>
                    <a:ext uri="{9D8B030D-6E8A-4147-A177-3AD203B41FA5}">
                      <a16:colId xmlns:a16="http://schemas.microsoft.com/office/drawing/2014/main" val="20000"/>
                    </a:ext>
                  </a:extLst>
                </a:gridCol>
                <a:gridCol w="1320475">
                  <a:extLst>
                    <a:ext uri="{9D8B030D-6E8A-4147-A177-3AD203B41FA5}">
                      <a16:colId xmlns:a16="http://schemas.microsoft.com/office/drawing/2014/main" val="20001"/>
                    </a:ext>
                  </a:extLst>
                </a:gridCol>
                <a:gridCol w="1408410">
                  <a:extLst>
                    <a:ext uri="{9D8B030D-6E8A-4147-A177-3AD203B41FA5}">
                      <a16:colId xmlns:a16="http://schemas.microsoft.com/office/drawing/2014/main" val="20002"/>
                    </a:ext>
                  </a:extLst>
                </a:gridCol>
              </a:tblGrid>
              <a:tr h="454198">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 </a:t>
                      </a: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Consortium members</a:t>
                      </a: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Interinstitutional agreements signed</a:t>
                      </a: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7099">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14.</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err="1">
                          <a:effectLst/>
                          <a:latin typeface="Book Antiqua" panose="02040602050305030304" pitchFamily="18" charset="0"/>
                          <a:ea typeface="Calibri"/>
                          <a:cs typeface="Times New Roman"/>
                        </a:rPr>
                        <a:t>UNSA-UPKM</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sr-Latn-R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r h="227099">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15.</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err="1">
                          <a:effectLst/>
                          <a:latin typeface="Book Antiqua" panose="02040602050305030304" pitchFamily="18" charset="0"/>
                          <a:ea typeface="Calibri"/>
                          <a:cs typeface="Times New Roman"/>
                        </a:rPr>
                        <a:t>UBL</a:t>
                      </a:r>
                      <a:r>
                        <a:rPr lang="en-US" sz="1200" dirty="0">
                          <a:effectLst/>
                          <a:latin typeface="Book Antiqua" panose="02040602050305030304" pitchFamily="18" charset="0"/>
                          <a:ea typeface="Calibri"/>
                          <a:cs typeface="Times New Roman"/>
                        </a:rPr>
                        <a:t>-OE</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2"/>
                  </a:ext>
                </a:extLst>
              </a:tr>
              <a:tr h="227099">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16.</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err="1">
                          <a:effectLst/>
                          <a:latin typeface="Book Antiqua" panose="02040602050305030304" pitchFamily="18" charset="0"/>
                          <a:ea typeface="Calibri"/>
                          <a:cs typeface="Times New Roman"/>
                        </a:rPr>
                        <a:t>KPA</a:t>
                      </a:r>
                      <a:r>
                        <a:rPr lang="en-US" sz="1200" dirty="0">
                          <a:effectLst/>
                          <a:latin typeface="Book Antiqua" panose="02040602050305030304" pitchFamily="18" charset="0"/>
                          <a:ea typeface="Calibri"/>
                          <a:cs typeface="Times New Roman"/>
                        </a:rPr>
                        <a:t>-OE</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3"/>
                  </a:ext>
                </a:extLst>
              </a:tr>
              <a:tr h="227099">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17.</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KPA-UBL</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sr-Latn-R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4"/>
                  </a:ext>
                </a:extLst>
              </a:tr>
              <a:tr h="227099">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18.</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KPA-TUC</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sr-Latn-R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5"/>
                  </a:ext>
                </a:extLst>
              </a:tr>
              <a:tr h="227099">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19.</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KPA-MUHEC</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6"/>
                  </a:ext>
                </a:extLst>
              </a:tr>
              <a:tr h="227099">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20.</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UPKM-OE</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7"/>
                  </a:ext>
                </a:extLst>
              </a:tr>
              <a:tr h="227099">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21.</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UPKM-TUC</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8"/>
                  </a:ext>
                </a:extLst>
              </a:tr>
              <a:tr h="325815">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22.</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err="1">
                          <a:effectLst/>
                          <a:latin typeface="Book Antiqua" panose="02040602050305030304" pitchFamily="18" charset="0"/>
                          <a:ea typeface="Calibri"/>
                          <a:cs typeface="Times New Roman"/>
                        </a:rPr>
                        <a:t>UPKM-MUHEC</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9"/>
                  </a:ext>
                </a:extLst>
              </a:tr>
              <a:tr h="227099">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23.</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UPKM-UBL</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0"/>
                  </a:ext>
                </a:extLst>
              </a:tr>
              <a:tr h="227099">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24.</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TCASU-UBL</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1"/>
                  </a:ext>
                </a:extLst>
              </a:tr>
              <a:tr h="227099">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25.</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TCASU-KPA</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2"/>
                  </a:ext>
                </a:extLst>
              </a:tr>
              <a:tr h="227099">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26.</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TCASU-TUC</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17380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505200" y="152401"/>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152400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4</a:t>
            </a:fld>
            <a:endParaRPr lang="en-US"/>
          </a:p>
        </p:txBody>
      </p:sp>
      <p:pic>
        <p:nvPicPr>
          <p:cNvPr id="11" name="Picture 10" descr="final_color.jpg"/>
          <p:cNvPicPr>
            <a:picLocks noChangeAspect="1"/>
          </p:cNvPicPr>
          <p:nvPr/>
        </p:nvPicPr>
        <p:blipFill>
          <a:blip r:embed="rId2" cstate="print"/>
          <a:stretch>
            <a:fillRect/>
          </a:stretch>
        </p:blipFill>
        <p:spPr>
          <a:xfrm>
            <a:off x="152400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8991600" y="152401"/>
            <a:ext cx="1676400" cy="409575"/>
          </a:xfrm>
          <a:prstGeom prst="rect">
            <a:avLst/>
          </a:prstGeom>
        </p:spPr>
      </p:pic>
      <p:sp>
        <p:nvSpPr>
          <p:cNvPr id="10" name="Title 1"/>
          <p:cNvSpPr>
            <a:spLocks noGrp="1"/>
          </p:cNvSpPr>
          <p:nvPr>
            <p:ph type="title"/>
          </p:nvPr>
        </p:nvSpPr>
        <p:spPr>
          <a:xfrm>
            <a:off x="1981200" y="838200"/>
            <a:ext cx="8229600" cy="762000"/>
          </a:xfrm>
        </p:spPr>
        <p:txBody>
          <a:bodyPr>
            <a:normAutofit fontScale="90000"/>
          </a:bodyPr>
          <a:lstStyle/>
          <a:p>
            <a:r>
              <a:rPr lang="en-US" sz="3600" dirty="0">
                <a:solidFill>
                  <a:srgbClr val="002060"/>
                </a:solidFill>
                <a:latin typeface="Book Antiqua" panose="02040602050305030304" pitchFamily="18" charset="0"/>
              </a:rPr>
              <a:t>Preparation –</a:t>
            </a:r>
            <a:r>
              <a:rPr lang="en-US" sz="3600" dirty="0">
                <a:solidFill>
                  <a:schemeClr val="accent6">
                    <a:lumMod val="50000"/>
                  </a:schemeClr>
                </a:solidFill>
                <a:latin typeface="Book Antiqua" panose="02040602050305030304" pitchFamily="18" charset="0"/>
              </a:rPr>
              <a:t>tasks</a:t>
            </a:r>
            <a:br>
              <a:rPr lang="sr-Latn-RS" sz="3600" dirty="0">
                <a:solidFill>
                  <a:schemeClr val="accent6">
                    <a:lumMod val="50000"/>
                  </a:schemeClr>
                </a:solidFill>
                <a:latin typeface="Book Antiqua" panose="02040602050305030304" pitchFamily="18" charset="0"/>
              </a:rPr>
            </a:br>
            <a:endParaRPr lang="bs-Latn-BA" sz="3600" dirty="0">
              <a:solidFill>
                <a:schemeClr val="accent6">
                  <a:lumMod val="50000"/>
                </a:schemeClr>
              </a:solidFill>
              <a:latin typeface="Book Antiqua" panose="02040602050305030304" pitchFamily="18" charset="0"/>
            </a:endParaRPr>
          </a:p>
        </p:txBody>
      </p:sp>
      <p:graphicFrame>
        <p:nvGraphicFramePr>
          <p:cNvPr id="13" name="Table 12"/>
          <p:cNvGraphicFramePr>
            <a:graphicFrameLocks noGrp="1"/>
          </p:cNvGraphicFramePr>
          <p:nvPr>
            <p:extLst/>
          </p:nvPr>
        </p:nvGraphicFramePr>
        <p:xfrm>
          <a:off x="2324100" y="1219201"/>
          <a:ext cx="7543800" cy="2971800"/>
        </p:xfrm>
        <a:graphic>
          <a:graphicData uri="http://schemas.openxmlformats.org/drawingml/2006/table">
            <a:tbl>
              <a:tblPr firstRow="1" bandRow="1">
                <a:tableStyleId>{5C22544A-7EE6-4342-B048-85BDC9FD1C3A}</a:tableStyleId>
              </a:tblPr>
              <a:tblGrid>
                <a:gridCol w="3601005">
                  <a:extLst>
                    <a:ext uri="{9D8B030D-6E8A-4147-A177-3AD203B41FA5}">
                      <a16:colId xmlns:a16="http://schemas.microsoft.com/office/drawing/2014/main" val="20000"/>
                    </a:ext>
                  </a:extLst>
                </a:gridCol>
                <a:gridCol w="3942795">
                  <a:extLst>
                    <a:ext uri="{9D8B030D-6E8A-4147-A177-3AD203B41FA5}">
                      <a16:colId xmlns:a16="http://schemas.microsoft.com/office/drawing/2014/main" val="20001"/>
                    </a:ext>
                  </a:extLst>
                </a:gridCol>
              </a:tblGrid>
              <a:tr h="379876">
                <a:tc>
                  <a:txBody>
                    <a:bodyPr/>
                    <a:lstStyle/>
                    <a:p>
                      <a:pPr algn="ctr"/>
                      <a:r>
                        <a:rPr lang="en-US" sz="2400" b="1" kern="1200" dirty="0">
                          <a:solidFill>
                            <a:schemeClr val="lt1"/>
                          </a:solidFill>
                          <a:latin typeface="Book Antiqua" panose="02040602050305030304" pitchFamily="18" charset="0"/>
                          <a:ea typeface="+mn-ea"/>
                          <a:cs typeface="+mn-cs"/>
                        </a:rPr>
                        <a:t>Sending</a:t>
                      </a:r>
                      <a:r>
                        <a:rPr lang="en-US" sz="2400" dirty="0">
                          <a:latin typeface="Book Antiqua" panose="02040602050305030304" pitchFamily="18" charset="0"/>
                        </a:rPr>
                        <a:t> </a:t>
                      </a:r>
                      <a:r>
                        <a:rPr lang="en-US" sz="2400" b="1" kern="1200" dirty="0" err="1">
                          <a:solidFill>
                            <a:schemeClr val="lt1"/>
                          </a:solidFill>
                          <a:latin typeface="Book Antiqua" panose="02040602050305030304" pitchFamily="18" charset="0"/>
                          <a:ea typeface="+mn-ea"/>
                          <a:cs typeface="+mn-cs"/>
                        </a:rPr>
                        <a:t>Organisation</a:t>
                      </a:r>
                      <a:endParaRPr lang="en-US" sz="2400" b="1" kern="1200" dirty="0">
                        <a:solidFill>
                          <a:schemeClr val="lt1"/>
                        </a:solidFill>
                        <a:latin typeface="Book Antiqua" panose="02040602050305030304" pitchFamily="18"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en-US" sz="2400" b="1" kern="1200" dirty="0">
                          <a:solidFill>
                            <a:schemeClr val="lt1"/>
                          </a:solidFill>
                          <a:latin typeface="Book Antiqua" panose="02040602050305030304" pitchFamily="18" charset="0"/>
                          <a:ea typeface="+mn-ea"/>
                          <a:cs typeface="+mn-cs"/>
                        </a:rPr>
                        <a:t>Receiving</a:t>
                      </a:r>
                      <a:r>
                        <a:rPr lang="en-US" sz="2400" b="1" kern="1200" baseline="0" dirty="0">
                          <a:solidFill>
                            <a:schemeClr val="lt1"/>
                          </a:solidFill>
                          <a:latin typeface="Book Antiqua" panose="02040602050305030304" pitchFamily="18" charset="0"/>
                          <a:ea typeface="+mn-ea"/>
                          <a:cs typeface="+mn-cs"/>
                        </a:rPr>
                        <a:t> </a:t>
                      </a:r>
                      <a:r>
                        <a:rPr lang="en-US" sz="2400" b="1" kern="1200" baseline="0" dirty="0" err="1">
                          <a:solidFill>
                            <a:schemeClr val="lt1"/>
                          </a:solidFill>
                          <a:latin typeface="Book Antiqua" panose="02040602050305030304" pitchFamily="18" charset="0"/>
                          <a:ea typeface="+mn-ea"/>
                          <a:cs typeface="+mn-cs"/>
                        </a:rPr>
                        <a:t>Organisation</a:t>
                      </a:r>
                      <a:endParaRPr lang="en-US" sz="2400" b="1" kern="1200" dirty="0">
                        <a:solidFill>
                          <a:schemeClr val="lt1"/>
                        </a:solidFill>
                        <a:latin typeface="Book Antiqua" panose="02040602050305030304" pitchFamily="18"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1"/>
                  </a:ext>
                </a:extLst>
              </a:tr>
              <a:tr h="2514600">
                <a:tc>
                  <a:txBody>
                    <a:bodyPr/>
                    <a:lstStyle/>
                    <a:p>
                      <a:pPr algn="l">
                        <a:spcBef>
                          <a:spcPts val="1800"/>
                        </a:spcBef>
                        <a:buFont typeface="Arial" pitchFamily="34" charset="0"/>
                        <a:buNone/>
                      </a:pPr>
                      <a:endParaRPr lang="en-US" sz="1600" dirty="0">
                        <a:latin typeface="Book Antiqua" panose="02040602050305030304" pitchFamily="18" charset="0"/>
                      </a:endParaRPr>
                    </a:p>
                    <a:p>
                      <a:pPr algn="l">
                        <a:spcBef>
                          <a:spcPts val="600"/>
                        </a:spcBef>
                        <a:buFont typeface="Arial" pitchFamily="34" charset="0"/>
                        <a:buChar char="•"/>
                      </a:pPr>
                      <a:r>
                        <a:rPr lang="en-US" sz="1600" dirty="0">
                          <a:latin typeface="Book Antiqua" panose="02040602050305030304" pitchFamily="18" charset="0"/>
                        </a:rPr>
                        <a:t> </a:t>
                      </a:r>
                      <a:r>
                        <a:rPr lang="en-US" sz="1600" b="1" dirty="0">
                          <a:latin typeface="Book Antiqua" panose="02040602050305030304" pitchFamily="18" charset="0"/>
                        </a:rPr>
                        <a:t>Promote and raise awareness</a:t>
                      </a:r>
                    </a:p>
                    <a:p>
                      <a:pPr indent="0" algn="l">
                        <a:spcBef>
                          <a:spcPts val="1200"/>
                        </a:spcBef>
                        <a:buFont typeface="Arial" pitchFamily="34" charset="0"/>
                        <a:buChar char="•"/>
                      </a:pPr>
                      <a:r>
                        <a:rPr lang="en-US" sz="1600" b="1" dirty="0">
                          <a:latin typeface="Book Antiqua" panose="02040602050305030304" pitchFamily="18" charset="0"/>
                        </a:rPr>
                        <a:t> Select the candidates in line with IIA</a:t>
                      </a:r>
                    </a:p>
                    <a:p>
                      <a:pPr algn="l">
                        <a:spcBef>
                          <a:spcPts val="1200"/>
                        </a:spcBef>
                        <a:buFont typeface="Arial" pitchFamily="34" charset="0"/>
                        <a:buChar char="•"/>
                      </a:pPr>
                      <a:r>
                        <a:rPr lang="en-US" sz="1600" b="1" dirty="0">
                          <a:latin typeface="Book Antiqua" panose="02040602050305030304" pitchFamily="18" charset="0"/>
                        </a:rPr>
                        <a:t> Provide support</a:t>
                      </a:r>
                      <a:r>
                        <a:rPr lang="en-US" sz="1600" b="1" baseline="0" dirty="0">
                          <a:latin typeface="Book Antiqua" panose="02040602050305030304" pitchFamily="18" charset="0"/>
                        </a:rPr>
                        <a:t> in preparation of the individual mobility (visa, administrative issues, insurance, etc.)</a:t>
                      </a:r>
                      <a:endParaRPr lang="en-US"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Bef>
                          <a:spcPts val="1800"/>
                        </a:spcBef>
                        <a:buFont typeface="Arial" pitchFamily="34" charset="0"/>
                        <a:buNone/>
                      </a:pPr>
                      <a:endParaRPr lang="en-US" sz="1600" dirty="0">
                        <a:latin typeface="Book Antiqua" panose="02040602050305030304" pitchFamily="18" charset="0"/>
                      </a:endParaRPr>
                    </a:p>
                    <a:p>
                      <a:pPr algn="l">
                        <a:spcBef>
                          <a:spcPts val="600"/>
                        </a:spcBef>
                        <a:buFont typeface="Arial" pitchFamily="34" charset="0"/>
                        <a:buChar char="•"/>
                      </a:pPr>
                      <a:r>
                        <a:rPr lang="en-US" sz="1600" dirty="0">
                          <a:latin typeface="Book Antiqua" panose="02040602050305030304" pitchFamily="18" charset="0"/>
                        </a:rPr>
                        <a:t> </a:t>
                      </a:r>
                      <a:r>
                        <a:rPr lang="en-US" sz="1600" b="1" dirty="0">
                          <a:latin typeface="Book Antiqua" panose="02040602050305030304" pitchFamily="18" charset="0"/>
                        </a:rPr>
                        <a:t>Inform</a:t>
                      </a:r>
                      <a:r>
                        <a:rPr lang="en-US" sz="1600" b="1" baseline="0" dirty="0">
                          <a:latin typeface="Book Antiqua" panose="02040602050305030304" pitchFamily="18" charset="0"/>
                        </a:rPr>
                        <a:t> locally</a:t>
                      </a:r>
                      <a:endParaRPr lang="en-US" sz="1600" b="1" dirty="0">
                        <a:latin typeface="Book Antiqua" panose="02040602050305030304" pitchFamily="18" charset="0"/>
                      </a:endParaRPr>
                    </a:p>
                    <a:p>
                      <a:pPr indent="0" algn="l">
                        <a:spcBef>
                          <a:spcPts val="1200"/>
                        </a:spcBef>
                        <a:buFont typeface="Arial" pitchFamily="34" charset="0"/>
                        <a:buChar char="•"/>
                      </a:pPr>
                      <a:r>
                        <a:rPr lang="en-US" sz="1600" b="1" dirty="0">
                          <a:latin typeface="Book Antiqua" panose="02040602050305030304" pitchFamily="18" charset="0"/>
                        </a:rPr>
                        <a:t> Prepare logistics and support for incoming individuals</a:t>
                      </a:r>
                    </a:p>
                    <a:p>
                      <a:pPr algn="l">
                        <a:spcBef>
                          <a:spcPts val="1200"/>
                        </a:spcBef>
                        <a:buFont typeface="Arial" pitchFamily="34" charset="0"/>
                        <a:buChar char="•"/>
                      </a:pPr>
                      <a:r>
                        <a:rPr lang="en-US" sz="1600" b="1" dirty="0">
                          <a:latin typeface="Book Antiqua" panose="02040602050305030304" pitchFamily="18" charset="0"/>
                        </a:rPr>
                        <a:t> Welcome</a:t>
                      </a:r>
                      <a:r>
                        <a:rPr lang="en-US" sz="1600" b="1" baseline="0" dirty="0">
                          <a:latin typeface="Book Antiqua" panose="02040602050305030304" pitchFamily="18" charset="0"/>
                        </a:rPr>
                        <a:t> and monitor the activities</a:t>
                      </a:r>
                    </a:p>
                    <a:p>
                      <a:pPr algn="l">
                        <a:spcBef>
                          <a:spcPts val="1200"/>
                        </a:spcBef>
                        <a:buFont typeface="Arial" pitchFamily="34" charset="0"/>
                        <a:buChar char="•"/>
                      </a:pPr>
                      <a:endParaRPr lang="en-US" sz="1600" dirty="0">
                        <a:latin typeface="Book Antiqua" panose="02040602050305030304" pitchFamily="18" charset="0"/>
                      </a:endParaRPr>
                    </a:p>
                    <a:p>
                      <a:pPr algn="l"/>
                      <a:endParaRPr lang="en-US"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4" name="TextBox 3"/>
          <p:cNvSpPr txBox="1"/>
          <p:nvPr/>
        </p:nvSpPr>
        <p:spPr>
          <a:xfrm>
            <a:off x="2019301" y="4495101"/>
            <a:ext cx="8153399" cy="1477328"/>
          </a:xfrm>
          <a:prstGeom prst="rect">
            <a:avLst/>
          </a:prstGeom>
          <a:noFill/>
        </p:spPr>
        <p:txBody>
          <a:bodyPr wrap="square" rtlCol="0">
            <a:spAutoFit/>
          </a:bodyPr>
          <a:lstStyle/>
          <a:p>
            <a:r>
              <a:rPr lang="sr-Latn-RS" dirty="0">
                <a:latin typeface="Book Antiqua" panose="02040602050305030304" pitchFamily="18" charset="0"/>
              </a:rPr>
              <a:t>Each Institution need to have adopted legal documents regulating mobility (Rulebooks, Guidelines, Manuals,...) and visible on institutional website</a:t>
            </a:r>
          </a:p>
          <a:p>
            <a:endParaRPr lang="sr-Latn-RS" dirty="0">
              <a:latin typeface="Book Antiqua" panose="02040602050305030304" pitchFamily="18" charset="0"/>
            </a:endParaRPr>
          </a:p>
          <a:p>
            <a:pPr algn="ctr"/>
            <a:r>
              <a:rPr lang="sr-Latn-RS" b="1" dirty="0">
                <a:latin typeface="Book Antiqua" panose="02040602050305030304" pitchFamily="18" charset="0"/>
              </a:rPr>
              <a:t>ADDED VALUE</a:t>
            </a:r>
          </a:p>
          <a:p>
            <a:r>
              <a:rPr lang="sr-Latn-RS" dirty="0">
                <a:latin typeface="Book Antiqua" panose="02040602050305030304" pitchFamily="18" charset="0"/>
              </a:rPr>
              <a:t>TCASU, KPA, UNID have adopted necessary documents.</a:t>
            </a:r>
            <a:endParaRPr lang="en-US" dirty="0">
              <a:latin typeface="Book Antiqua" panose="02040602050305030304" pitchFamily="18" charset="0"/>
            </a:endParaRPr>
          </a:p>
        </p:txBody>
      </p:sp>
    </p:spTree>
    <p:extLst>
      <p:ext uri="{BB962C8B-B14F-4D97-AF65-F5344CB8AC3E}">
        <p14:creationId xmlns:p14="http://schemas.microsoft.com/office/powerpoint/2010/main" val="970442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505200" y="152401"/>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152400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5</a:t>
            </a:fld>
            <a:endParaRPr lang="en-US"/>
          </a:p>
        </p:txBody>
      </p:sp>
      <p:pic>
        <p:nvPicPr>
          <p:cNvPr id="11" name="Picture 10" descr="final_color.jpg"/>
          <p:cNvPicPr>
            <a:picLocks noChangeAspect="1"/>
          </p:cNvPicPr>
          <p:nvPr/>
        </p:nvPicPr>
        <p:blipFill>
          <a:blip r:embed="rId2" cstate="print"/>
          <a:stretch>
            <a:fillRect/>
          </a:stretch>
        </p:blipFill>
        <p:spPr>
          <a:xfrm>
            <a:off x="152400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8991600" y="152401"/>
            <a:ext cx="1676400" cy="409575"/>
          </a:xfrm>
          <a:prstGeom prst="rect">
            <a:avLst/>
          </a:prstGeom>
        </p:spPr>
      </p:pic>
      <p:sp>
        <p:nvSpPr>
          <p:cNvPr id="13" name="Rectangle 12"/>
          <p:cNvSpPr/>
          <p:nvPr/>
        </p:nvSpPr>
        <p:spPr>
          <a:xfrm>
            <a:off x="1714500" y="723902"/>
            <a:ext cx="8953500" cy="6217087"/>
          </a:xfrm>
          <a:prstGeom prst="rect">
            <a:avLst/>
          </a:prstGeom>
        </p:spPr>
        <p:txBody>
          <a:bodyPr wrap="square">
            <a:spAutoFit/>
          </a:bodyPr>
          <a:lstStyle/>
          <a:p>
            <a:r>
              <a:rPr lang="en-US" sz="3000" dirty="0">
                <a:solidFill>
                  <a:srgbClr val="002060"/>
                </a:solidFill>
                <a:latin typeface="Book Antiqua" panose="02040602050305030304" pitchFamily="18" charset="0"/>
              </a:rPr>
              <a:t>Preparation –</a:t>
            </a:r>
            <a:r>
              <a:rPr lang="en-US" sz="3000" dirty="0">
                <a:solidFill>
                  <a:srgbClr val="C00000"/>
                </a:solidFill>
                <a:latin typeface="Book Antiqua" panose="02040602050305030304" pitchFamily="18" charset="0"/>
              </a:rPr>
              <a:t>tasks</a:t>
            </a:r>
            <a:endParaRPr lang="sr-Latn-RS" sz="3000" dirty="0">
              <a:solidFill>
                <a:srgbClr val="C00000"/>
              </a:solidFill>
              <a:latin typeface="Book Antiqua" panose="02040602050305030304" pitchFamily="18" charset="0"/>
            </a:endParaRPr>
          </a:p>
          <a:p>
            <a:pPr marL="514350" indent="-514350">
              <a:buAutoNum type="arabicPeriod"/>
            </a:pPr>
            <a:r>
              <a:rPr lang="en-US" sz="2600" dirty="0">
                <a:solidFill>
                  <a:srgbClr val="C00000"/>
                </a:solidFill>
                <a:latin typeface="Book Antiqua" panose="02040602050305030304" pitchFamily="18" charset="0"/>
              </a:rPr>
              <a:t>Announcement of call on institutional website</a:t>
            </a:r>
          </a:p>
          <a:p>
            <a:r>
              <a:rPr lang="en-US" sz="2600" dirty="0">
                <a:latin typeface="Book Antiqua" panose="02040602050305030304" pitchFamily="18" charset="0"/>
              </a:rPr>
              <a:t>-List of necessary documents (</a:t>
            </a:r>
            <a:r>
              <a:rPr lang="sr-Latn-RS" sz="2600" dirty="0">
                <a:latin typeface="Book Antiqua" panose="02040602050305030304" pitchFamily="18" charset="0"/>
              </a:rPr>
              <a:t>proposal of </a:t>
            </a:r>
            <a:r>
              <a:rPr lang="en-US" sz="2600" dirty="0">
                <a:latin typeface="Book Antiqua" panose="02040602050305030304" pitchFamily="18" charset="0"/>
              </a:rPr>
              <a:t>staff mobility agreement/proposal of learning agreement, scan of passport, per-acceptation letter, language certificate, special conditions</a:t>
            </a:r>
            <a:r>
              <a:rPr lang="sr-Latn-RS" sz="2600" dirty="0">
                <a:latin typeface="Book Antiqua" panose="02040602050305030304" pitchFamily="18" charset="0"/>
              </a:rPr>
              <a:t>)</a:t>
            </a:r>
          </a:p>
          <a:p>
            <a:endParaRPr lang="sr-Latn-RS" sz="2600" dirty="0">
              <a:latin typeface="Book Antiqua" panose="02040602050305030304" pitchFamily="18" charset="0"/>
            </a:endParaRPr>
          </a:p>
          <a:p>
            <a:r>
              <a:rPr lang="sr-Latn-RS" sz="2600" dirty="0">
                <a:solidFill>
                  <a:schemeClr val="tx2"/>
                </a:solidFill>
                <a:latin typeface="Book Antiqua" panose="02040602050305030304" pitchFamily="18" charset="0"/>
              </a:rPr>
              <a:t>2. Selection of nominees</a:t>
            </a:r>
          </a:p>
          <a:p>
            <a:endParaRPr lang="sr-Latn-RS" sz="2600" dirty="0">
              <a:latin typeface="Book Antiqua" panose="02040602050305030304" pitchFamily="18" charset="0"/>
            </a:endParaRPr>
          </a:p>
          <a:p>
            <a:r>
              <a:rPr lang="sr-Latn-RS" sz="2600" dirty="0">
                <a:solidFill>
                  <a:srgbClr val="C00000"/>
                </a:solidFill>
                <a:latin typeface="Book Antiqua" panose="02040602050305030304" pitchFamily="18" charset="0"/>
              </a:rPr>
              <a:t>3. Protocol of selection made and signed by the comission</a:t>
            </a:r>
          </a:p>
          <a:p>
            <a:endParaRPr lang="sr-Latn-RS" sz="2600" dirty="0">
              <a:latin typeface="Book Antiqua" panose="02040602050305030304" pitchFamily="18" charset="0"/>
            </a:endParaRPr>
          </a:p>
          <a:p>
            <a:r>
              <a:rPr lang="sr-Latn-RS" sz="2600" dirty="0">
                <a:solidFill>
                  <a:schemeClr val="tx2"/>
                </a:solidFill>
                <a:latin typeface="Book Antiqua" panose="02040602050305030304" pitchFamily="18" charset="0"/>
              </a:rPr>
              <a:t>4. Declaration of impartiality signed</a:t>
            </a:r>
          </a:p>
          <a:p>
            <a:endParaRPr lang="sr-Latn-RS" sz="2600" dirty="0">
              <a:solidFill>
                <a:schemeClr val="tx2"/>
              </a:solidFill>
              <a:latin typeface="Book Antiqua" panose="02040602050305030304" pitchFamily="18" charset="0"/>
            </a:endParaRPr>
          </a:p>
          <a:p>
            <a:r>
              <a:rPr lang="sr-Latn-RS" sz="2600" dirty="0">
                <a:solidFill>
                  <a:srgbClr val="C00000"/>
                </a:solidFill>
                <a:latin typeface="Book Antiqua" panose="02040602050305030304" pitchFamily="18" charset="0"/>
              </a:rPr>
              <a:t>5. List of nominees sent to the receiving institution</a:t>
            </a:r>
          </a:p>
          <a:p>
            <a:endParaRPr lang="en-US" sz="3000" dirty="0">
              <a:latin typeface="Book Antiqua" panose="02040602050305030304" pitchFamily="18" charset="0"/>
            </a:endParaRPr>
          </a:p>
        </p:txBody>
      </p:sp>
    </p:spTree>
    <p:extLst>
      <p:ext uri="{BB962C8B-B14F-4D97-AF65-F5344CB8AC3E}">
        <p14:creationId xmlns:p14="http://schemas.microsoft.com/office/powerpoint/2010/main" val="477564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066800"/>
            <a:ext cx="8458200" cy="5486400"/>
          </a:xfrm>
        </p:spPr>
        <p:txBody>
          <a:bodyPr>
            <a:normAutofit/>
          </a:bodyPr>
          <a:lstStyle/>
          <a:p>
            <a:pPr marL="0" indent="0">
              <a:buNone/>
            </a:pPr>
            <a:r>
              <a:rPr lang="bs-Latn-BA" sz="2600" dirty="0">
                <a:solidFill>
                  <a:srgbClr val="002060"/>
                </a:solidFill>
                <a:latin typeface="Book Antiqua" panose="02040602050305030304" pitchFamily="18" charset="0"/>
              </a:rPr>
              <a:t>After acceptation of candidates</a:t>
            </a:r>
          </a:p>
          <a:p>
            <a:pPr>
              <a:buFontTx/>
              <a:buChar char="-"/>
            </a:pPr>
            <a:r>
              <a:rPr lang="bs-Latn-BA" sz="2600" dirty="0">
                <a:solidFill>
                  <a:srgbClr val="002060"/>
                </a:solidFill>
                <a:latin typeface="Book Antiqua" panose="02040602050305030304" pitchFamily="18" charset="0"/>
              </a:rPr>
              <a:t>sending Iinstitution signes Grant agreement with candidate</a:t>
            </a:r>
          </a:p>
          <a:p>
            <a:pPr marL="0" indent="0">
              <a:buNone/>
            </a:pPr>
            <a:endParaRPr lang="bs-Latn-BA" sz="2600" dirty="0">
              <a:solidFill>
                <a:srgbClr val="002060"/>
              </a:solidFill>
              <a:latin typeface="Book Antiqua" panose="02040602050305030304" pitchFamily="18" charset="0"/>
            </a:endParaRPr>
          </a:p>
          <a:p>
            <a:pPr>
              <a:buFontTx/>
              <a:buChar char="-"/>
            </a:pPr>
            <a:r>
              <a:rPr lang="bs-Latn-BA" sz="2600" dirty="0">
                <a:solidFill>
                  <a:srgbClr val="002060"/>
                </a:solidFill>
                <a:latin typeface="Book Antiqua" panose="02040602050305030304" pitchFamily="18" charset="0"/>
              </a:rPr>
              <a:t>NatRisk SMS responsible person arranges with receiving institution all details regarding mobility and inform candidate about them</a:t>
            </a:r>
          </a:p>
          <a:p>
            <a:pPr marL="0" indent="0">
              <a:buNone/>
            </a:pPr>
            <a:endParaRPr lang="bs-Latn-BA" sz="2600" dirty="0">
              <a:solidFill>
                <a:srgbClr val="002060"/>
              </a:solidFill>
              <a:latin typeface="Book Antiqua" panose="02040602050305030304" pitchFamily="18" charset="0"/>
            </a:endParaRPr>
          </a:p>
          <a:p>
            <a:pPr>
              <a:buFontTx/>
              <a:buChar char="-"/>
            </a:pPr>
            <a:r>
              <a:rPr lang="bs-Latn-BA" sz="2600" dirty="0">
                <a:solidFill>
                  <a:srgbClr val="002060"/>
                </a:solidFill>
                <a:latin typeface="Book Antiqua" panose="02040602050305030304" pitchFamily="18" charset="0"/>
              </a:rPr>
              <a:t>NatRisk SMS responsible person provides candidate with list of necessary documents, she/he need to prepare before and present after the mobility</a:t>
            </a:r>
          </a:p>
          <a:p>
            <a:pPr>
              <a:buFontTx/>
              <a:buChar char="-"/>
            </a:pPr>
            <a:endParaRPr lang="bs-Latn-BA" sz="2600" dirty="0">
              <a:solidFill>
                <a:srgbClr val="002060"/>
              </a:solidFill>
              <a:latin typeface="Book Antiqua" panose="02040602050305030304" pitchFamily="18" charset="0"/>
            </a:endParaRPr>
          </a:p>
          <a:p>
            <a:pPr>
              <a:buFontTx/>
              <a:buChar char="-"/>
            </a:pPr>
            <a:endParaRPr lang="bs-Latn-BA" sz="2600" dirty="0">
              <a:solidFill>
                <a:srgbClr val="002060"/>
              </a:solidFill>
              <a:latin typeface="Book Antiqua" panose="02040602050305030304" pitchFamily="18" charset="0"/>
            </a:endParaRPr>
          </a:p>
          <a:p>
            <a:pPr>
              <a:buFontTx/>
              <a:buChar char="-"/>
            </a:pPr>
            <a:endParaRPr lang="bs-Latn-BA" sz="2600" dirty="0">
              <a:solidFill>
                <a:srgbClr val="002060"/>
              </a:solidFill>
              <a:latin typeface="Book Antiqua" panose="02040602050305030304" pitchFamily="18" charset="0"/>
            </a:endParaRPr>
          </a:p>
        </p:txBody>
      </p:sp>
      <p:sp>
        <p:nvSpPr>
          <p:cNvPr id="6" name="Title 1"/>
          <p:cNvSpPr txBox="1">
            <a:spLocks/>
          </p:cNvSpPr>
          <p:nvPr/>
        </p:nvSpPr>
        <p:spPr>
          <a:xfrm>
            <a:off x="3505200" y="152401"/>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152400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6</a:t>
            </a:fld>
            <a:endParaRPr lang="en-US"/>
          </a:p>
        </p:txBody>
      </p:sp>
      <p:pic>
        <p:nvPicPr>
          <p:cNvPr id="11" name="Picture 10" descr="final_color.jpg"/>
          <p:cNvPicPr>
            <a:picLocks noChangeAspect="1"/>
          </p:cNvPicPr>
          <p:nvPr/>
        </p:nvPicPr>
        <p:blipFill>
          <a:blip r:embed="rId2" cstate="print"/>
          <a:stretch>
            <a:fillRect/>
          </a:stretch>
        </p:blipFill>
        <p:spPr>
          <a:xfrm>
            <a:off x="152400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8991600" y="152401"/>
            <a:ext cx="1676400" cy="409575"/>
          </a:xfrm>
          <a:prstGeom prst="rect">
            <a:avLst/>
          </a:prstGeom>
        </p:spPr>
      </p:pic>
    </p:spTree>
    <p:extLst>
      <p:ext uri="{BB962C8B-B14F-4D97-AF65-F5344CB8AC3E}">
        <p14:creationId xmlns:p14="http://schemas.microsoft.com/office/powerpoint/2010/main" val="2696345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505200" y="152401"/>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152400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7</a:t>
            </a:fld>
            <a:endParaRPr lang="en-US"/>
          </a:p>
        </p:txBody>
      </p:sp>
      <p:pic>
        <p:nvPicPr>
          <p:cNvPr id="11" name="Picture 10" descr="final_color.jpg"/>
          <p:cNvPicPr>
            <a:picLocks noChangeAspect="1"/>
          </p:cNvPicPr>
          <p:nvPr/>
        </p:nvPicPr>
        <p:blipFill>
          <a:blip r:embed="rId2" cstate="print"/>
          <a:stretch>
            <a:fillRect/>
          </a:stretch>
        </p:blipFill>
        <p:spPr>
          <a:xfrm>
            <a:off x="152400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8991600" y="152401"/>
            <a:ext cx="1676400" cy="409575"/>
          </a:xfrm>
          <a:prstGeom prst="rect">
            <a:avLst/>
          </a:prstGeom>
        </p:spPr>
      </p:pic>
      <p:sp>
        <p:nvSpPr>
          <p:cNvPr id="5" name="TextBox 4"/>
          <p:cNvSpPr txBox="1"/>
          <p:nvPr/>
        </p:nvSpPr>
        <p:spPr>
          <a:xfrm>
            <a:off x="1524000" y="1149289"/>
            <a:ext cx="9144000" cy="4524315"/>
          </a:xfrm>
          <a:prstGeom prst="rect">
            <a:avLst/>
          </a:prstGeom>
          <a:noFill/>
        </p:spPr>
        <p:txBody>
          <a:bodyPr wrap="square" rtlCol="0">
            <a:spAutoFit/>
          </a:bodyPr>
          <a:lstStyle/>
          <a:p>
            <a:r>
              <a:rPr lang="sr-Latn-RS" sz="2400" dirty="0">
                <a:solidFill>
                  <a:srgbClr val="C00000"/>
                </a:solidFill>
                <a:latin typeface="Book Antiqua" panose="02040602050305030304" pitchFamily="18" charset="0"/>
              </a:rPr>
              <a:t>ONLY FOR WB INSTITUTIONS</a:t>
            </a:r>
          </a:p>
          <a:p>
            <a:endParaRPr lang="sr-Latn-RS" sz="2400" dirty="0">
              <a:latin typeface="Book Antiqua" panose="02040602050305030304" pitchFamily="18" charset="0"/>
            </a:endParaRPr>
          </a:p>
          <a:p>
            <a:endParaRPr lang="sr-Latn-RS" sz="2400" dirty="0">
              <a:latin typeface="Book Antiqua" panose="02040602050305030304" pitchFamily="18" charset="0"/>
            </a:endParaRPr>
          </a:p>
          <a:p>
            <a:r>
              <a:rPr lang="sr-Latn-RS" sz="2400" dirty="0">
                <a:latin typeface="Book Antiqua" panose="02040602050305030304" pitchFamily="18" charset="0"/>
              </a:rPr>
              <a:t>Since in realization of mobility national laws must be obeyed, </a:t>
            </a:r>
          </a:p>
          <a:p>
            <a:r>
              <a:rPr lang="sr-Latn-RS" sz="2400" dirty="0">
                <a:latin typeface="Book Antiqua" panose="02040602050305030304" pitchFamily="18" charset="0"/>
              </a:rPr>
              <a:t>there is special list of supporting documents</a:t>
            </a:r>
          </a:p>
          <a:p>
            <a:endParaRPr lang="sr-Latn-RS" sz="2400" dirty="0">
              <a:latin typeface="Book Antiqua" panose="02040602050305030304" pitchFamily="18" charset="0"/>
            </a:endParaRPr>
          </a:p>
          <a:p>
            <a:pPr marL="342900" indent="-342900">
              <a:buAutoNum type="arabicPeriod"/>
            </a:pPr>
            <a:r>
              <a:rPr lang="sr-Latn-RS" sz="2400" dirty="0">
                <a:latin typeface="Book Antiqua" panose="02040602050305030304" pitchFamily="18" charset="0"/>
              </a:rPr>
              <a:t>Nalog za službeno putovanje</a:t>
            </a:r>
          </a:p>
          <a:p>
            <a:pPr marL="342900" indent="-342900">
              <a:buAutoNum type="arabicPeriod"/>
            </a:pPr>
            <a:r>
              <a:rPr lang="sr-Latn-RS" sz="2400" dirty="0">
                <a:latin typeface="Book Antiqua" panose="02040602050305030304" pitchFamily="18" charset="0"/>
              </a:rPr>
              <a:t>Odluka o upućivanju na službeno putovanje u inostranstvo</a:t>
            </a:r>
          </a:p>
          <a:p>
            <a:pPr marL="342900" indent="-342900">
              <a:buAutoNum type="arabicPeriod"/>
            </a:pPr>
            <a:r>
              <a:rPr lang="sr-Latn-RS" sz="2400" dirty="0">
                <a:latin typeface="Book Antiqua" panose="02040602050305030304" pitchFamily="18" charset="0"/>
              </a:rPr>
              <a:t>Račun za kupljenu kartu za prevoz ili u slučaju putovanja </a:t>
            </a:r>
          </a:p>
          <a:p>
            <a:r>
              <a:rPr lang="sr-Latn-RS" sz="2400" dirty="0">
                <a:latin typeface="Book Antiqua" panose="02040602050305030304" pitchFamily="18" charset="0"/>
              </a:rPr>
              <a:t>automobilom, računi za gorivo, isečci putarina</a:t>
            </a:r>
          </a:p>
          <a:p>
            <a:r>
              <a:rPr lang="sr-Latn-RS" sz="2400" dirty="0">
                <a:latin typeface="Book Antiqua" panose="02040602050305030304" pitchFamily="18" charset="0"/>
              </a:rPr>
              <a:t>4. Izveštaj o obavljenom službenom putu</a:t>
            </a:r>
          </a:p>
          <a:p>
            <a:r>
              <a:rPr lang="sr-Latn-RS" sz="2400" dirty="0">
                <a:latin typeface="Book Antiqua" panose="02040602050305030304" pitchFamily="18" charset="0"/>
              </a:rPr>
              <a:t>5. Račun za smeštaj tokom mobilnosti</a:t>
            </a:r>
            <a:endParaRPr lang="en-US" sz="2400" dirty="0">
              <a:latin typeface="Book Antiqua" panose="02040602050305030304" pitchFamily="18" charset="0"/>
            </a:endParaRPr>
          </a:p>
        </p:txBody>
      </p:sp>
    </p:spTree>
    <p:extLst>
      <p:ext uri="{BB962C8B-B14F-4D97-AF65-F5344CB8AC3E}">
        <p14:creationId xmlns:p14="http://schemas.microsoft.com/office/powerpoint/2010/main" val="2676683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5F880D9-1381-430E-B345-267BE4B363C1}"/>
              </a:ext>
            </a:extLst>
          </p:cNvPr>
          <p:cNvSpPr txBox="1">
            <a:spLocks noGrp="1"/>
          </p:cNvSpPr>
          <p:nvPr>
            <p:ph idx="1"/>
          </p:nvPr>
        </p:nvSpPr>
        <p:spPr>
          <a:xfrm>
            <a:off x="838200" y="762001"/>
            <a:ext cx="10515600" cy="5643596"/>
          </a:xfrm>
          <a:prstGeom prst="rect">
            <a:avLst/>
          </a:prstGeom>
          <a:noFill/>
        </p:spPr>
        <p:txBody>
          <a:bodyPr wrap="square" rtlCol="0">
            <a:spAutoFit/>
          </a:bodyPr>
          <a:lstStyle/>
          <a:p>
            <a:pPr marL="0" indent="0">
              <a:buNone/>
            </a:pPr>
            <a:r>
              <a:rPr lang="sr-Latn-RS" b="1" dirty="0">
                <a:solidFill>
                  <a:srgbClr val="C00000"/>
                </a:solidFill>
                <a:latin typeface="Book Antiqua" panose="02040602050305030304" pitchFamily="18" charset="0"/>
              </a:rPr>
              <a:t> ALL PARTNERS</a:t>
            </a:r>
          </a:p>
          <a:p>
            <a:pPr marL="342900" indent="-342900">
              <a:buAutoNum type="arabicPeriod"/>
            </a:pPr>
            <a:r>
              <a:rPr lang="sr-Latn-RS" b="1">
                <a:latin typeface="Book Antiqua" panose="02040602050305030304" pitchFamily="18" charset="0"/>
              </a:rPr>
              <a:t>Fulfilled  </a:t>
            </a:r>
            <a:r>
              <a:rPr lang="sr-Latn-RS" b="1" dirty="0">
                <a:latin typeface="Book Antiqua" panose="02040602050305030304" pitchFamily="18" charset="0"/>
              </a:rPr>
              <a:t>Staff mobility report (student mobility report) Annex P2</a:t>
            </a:r>
          </a:p>
          <a:p>
            <a:pPr marL="0" indent="0">
              <a:buNone/>
            </a:pPr>
            <a:r>
              <a:rPr lang="sr-Latn-RS" b="1" dirty="0">
                <a:solidFill>
                  <a:srgbClr val="FF0000"/>
                </a:solidFill>
                <a:latin typeface="Book Antiqua" panose="02040602050305030304" pitchFamily="18" charset="0"/>
              </a:rPr>
              <a:t>(originals to be given to SMS responsible person, who scans it and upload to NatRisk platform- SMS files</a:t>
            </a:r>
          </a:p>
          <a:p>
            <a:pPr marL="0" indent="0">
              <a:buNone/>
            </a:pPr>
            <a:r>
              <a:rPr lang="sr-Latn-RS" b="1" dirty="0">
                <a:solidFill>
                  <a:srgbClr val="FF0000"/>
                </a:solidFill>
                <a:latin typeface="Book Antiqua" panose="02040602050305030304" pitchFamily="18" charset="0"/>
              </a:rPr>
              <a:t>OR send to smsnatrisk@gmail.com</a:t>
            </a:r>
          </a:p>
          <a:p>
            <a:pPr marL="0" indent="0">
              <a:buNone/>
            </a:pPr>
            <a:r>
              <a:rPr lang="sr-Latn-RS" b="1" dirty="0">
                <a:latin typeface="Book Antiqua" panose="02040602050305030304" pitchFamily="18" charset="0"/>
              </a:rPr>
              <a:t>2. Short impressions of mobility, photo to be published on project website</a:t>
            </a:r>
          </a:p>
          <a:p>
            <a:pPr marL="0" indent="0">
              <a:buNone/>
            </a:pPr>
            <a:r>
              <a:rPr lang="sr-Latn-RS" b="1" dirty="0">
                <a:latin typeface="Book Antiqua" panose="02040602050305030304" pitchFamily="18" charset="0"/>
              </a:rPr>
              <a:t>(send to coordinator or smsnatrisk@gmail.com)</a:t>
            </a:r>
            <a:endParaRPr lang="en-US" b="1" dirty="0">
              <a:latin typeface="Book Antiqua" panose="02040602050305030304" pitchFamily="18" charset="0"/>
            </a:endParaRPr>
          </a:p>
          <a:p>
            <a:pPr marL="0" indent="0">
              <a:buNone/>
            </a:pPr>
            <a:r>
              <a:rPr lang="en-US" b="1" dirty="0">
                <a:solidFill>
                  <a:srgbClr val="FF0000"/>
                </a:solidFill>
                <a:latin typeface="Book Antiqua" panose="02040602050305030304" pitchFamily="18" charset="0"/>
              </a:rPr>
              <a:t>3. Completed EU survey</a:t>
            </a:r>
            <a:endParaRPr lang="sr-Latn-RS" b="1" dirty="0">
              <a:solidFill>
                <a:srgbClr val="FF0000"/>
              </a:solidFill>
              <a:latin typeface="Book Antiqua" panose="02040602050305030304" pitchFamily="18" charset="0"/>
            </a:endParaRPr>
          </a:p>
          <a:p>
            <a:pPr marL="0" indent="0">
              <a:buNone/>
            </a:pPr>
            <a:r>
              <a:rPr lang="sr-Latn-RS" b="1" dirty="0">
                <a:latin typeface="Book Antiqua" panose="02040602050305030304" pitchFamily="18" charset="0"/>
              </a:rPr>
              <a:t>4. Two verified copies of whole documentation to deliver to Coordinator via mail or in person</a:t>
            </a:r>
            <a:endParaRPr lang="en-US" b="1" dirty="0">
              <a:latin typeface="Book Antiqua" panose="02040602050305030304" pitchFamily="18" charset="0"/>
            </a:endParaRPr>
          </a:p>
        </p:txBody>
      </p:sp>
      <p:sp>
        <p:nvSpPr>
          <p:cNvPr id="5" name="Title 1">
            <a:extLst>
              <a:ext uri="{FF2B5EF4-FFF2-40B4-BE49-F238E27FC236}">
                <a16:creationId xmlns:a16="http://schemas.microsoft.com/office/drawing/2014/main" id="{5625CED2-7F17-45AF-A6B8-A792EAE30A1E}"/>
              </a:ext>
            </a:extLst>
          </p:cNvPr>
          <p:cNvSpPr txBox="1">
            <a:spLocks/>
          </p:cNvSpPr>
          <p:nvPr/>
        </p:nvSpPr>
        <p:spPr>
          <a:xfrm>
            <a:off x="3505200" y="152401"/>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6" name="Straight Connector 5">
            <a:extLst>
              <a:ext uri="{FF2B5EF4-FFF2-40B4-BE49-F238E27FC236}">
                <a16:creationId xmlns:a16="http://schemas.microsoft.com/office/drawing/2014/main" id="{204BFF7A-4BE9-481B-82F4-BBA73F859A16}"/>
              </a:ext>
            </a:extLst>
          </p:cNvPr>
          <p:cNvCxnSpPr/>
          <p:nvPr/>
        </p:nvCxnSpPr>
        <p:spPr>
          <a:xfrm>
            <a:off x="152400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final_color.jpg">
            <a:extLst>
              <a:ext uri="{FF2B5EF4-FFF2-40B4-BE49-F238E27FC236}">
                <a16:creationId xmlns:a16="http://schemas.microsoft.com/office/drawing/2014/main" id="{0B7F8A4D-391C-4C9B-BB30-CCC5B0170B3D}"/>
              </a:ext>
            </a:extLst>
          </p:cNvPr>
          <p:cNvPicPr>
            <a:picLocks noChangeAspect="1"/>
          </p:cNvPicPr>
          <p:nvPr/>
        </p:nvPicPr>
        <p:blipFill>
          <a:blip r:embed="rId2" cstate="print"/>
          <a:stretch>
            <a:fillRect/>
          </a:stretch>
        </p:blipFill>
        <p:spPr>
          <a:xfrm>
            <a:off x="1524000" y="0"/>
            <a:ext cx="1447800" cy="685800"/>
          </a:xfrm>
          <a:prstGeom prst="rect">
            <a:avLst/>
          </a:prstGeom>
        </p:spPr>
      </p:pic>
      <p:pic>
        <p:nvPicPr>
          <p:cNvPr id="8" name="Picture 7" descr="eu_flag_co_funded_pos_[rgb]_right.jpg">
            <a:extLst>
              <a:ext uri="{FF2B5EF4-FFF2-40B4-BE49-F238E27FC236}">
                <a16:creationId xmlns:a16="http://schemas.microsoft.com/office/drawing/2014/main" id="{D057958E-E035-4994-8D8D-AEEFB235DD66}"/>
              </a:ext>
            </a:extLst>
          </p:cNvPr>
          <p:cNvPicPr/>
          <p:nvPr/>
        </p:nvPicPr>
        <p:blipFill>
          <a:blip r:embed="rId3" cstate="print"/>
          <a:stretch>
            <a:fillRect/>
          </a:stretch>
        </p:blipFill>
        <p:spPr>
          <a:xfrm>
            <a:off x="8991600" y="152401"/>
            <a:ext cx="1676400" cy="409575"/>
          </a:xfrm>
          <a:prstGeom prst="rect">
            <a:avLst/>
          </a:prstGeom>
        </p:spPr>
      </p:pic>
    </p:spTree>
    <p:extLst>
      <p:ext uri="{BB962C8B-B14F-4D97-AF65-F5344CB8AC3E}">
        <p14:creationId xmlns:p14="http://schemas.microsoft.com/office/powerpoint/2010/main" val="2345366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505200" y="152401"/>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152400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9</a:t>
            </a:fld>
            <a:endParaRPr lang="en-US"/>
          </a:p>
        </p:txBody>
      </p:sp>
      <p:pic>
        <p:nvPicPr>
          <p:cNvPr id="11" name="Picture 10" descr="final_color.jpg"/>
          <p:cNvPicPr>
            <a:picLocks noChangeAspect="1"/>
          </p:cNvPicPr>
          <p:nvPr/>
        </p:nvPicPr>
        <p:blipFill>
          <a:blip r:embed="rId2" cstate="print"/>
          <a:stretch>
            <a:fillRect/>
          </a:stretch>
        </p:blipFill>
        <p:spPr>
          <a:xfrm>
            <a:off x="152400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8991600" y="152401"/>
            <a:ext cx="1676400" cy="409575"/>
          </a:xfrm>
          <a:prstGeom prst="rect">
            <a:avLst/>
          </a:prstGeom>
        </p:spPr>
      </p:pic>
      <p:sp>
        <p:nvSpPr>
          <p:cNvPr id="10" name="Title 1"/>
          <p:cNvSpPr>
            <a:spLocks noGrp="1"/>
          </p:cNvSpPr>
          <p:nvPr>
            <p:ph type="title"/>
          </p:nvPr>
        </p:nvSpPr>
        <p:spPr>
          <a:xfrm>
            <a:off x="1981200" y="685800"/>
            <a:ext cx="8229600" cy="749300"/>
          </a:xfrm>
        </p:spPr>
        <p:txBody>
          <a:bodyPr>
            <a:normAutofit/>
          </a:bodyPr>
          <a:lstStyle/>
          <a:p>
            <a:r>
              <a:rPr lang="en-US" sz="3600" dirty="0">
                <a:solidFill>
                  <a:srgbClr val="002060"/>
                </a:solidFill>
                <a:latin typeface="Book Antiqua" panose="02040602050305030304" pitchFamily="18" charset="0"/>
              </a:rPr>
              <a:t>Implementation – </a:t>
            </a:r>
            <a:r>
              <a:rPr lang="en-US" sz="3600" dirty="0">
                <a:solidFill>
                  <a:schemeClr val="accent6">
                    <a:lumMod val="50000"/>
                  </a:schemeClr>
                </a:solidFill>
                <a:latin typeface="Book Antiqua" panose="02040602050305030304" pitchFamily="18" charset="0"/>
              </a:rPr>
              <a:t>basic principles</a:t>
            </a:r>
            <a:endParaRPr lang="bs-Latn-BA" sz="3600" dirty="0">
              <a:solidFill>
                <a:schemeClr val="accent6">
                  <a:lumMod val="50000"/>
                </a:schemeClr>
              </a:solidFill>
              <a:latin typeface="Book Antiqua" panose="02040602050305030304" pitchFamily="18" charset="0"/>
            </a:endParaRPr>
          </a:p>
        </p:txBody>
      </p:sp>
      <p:sp>
        <p:nvSpPr>
          <p:cNvPr id="13" name="Content Placeholder 10"/>
          <p:cNvSpPr>
            <a:spLocks noGrp="1"/>
          </p:cNvSpPr>
          <p:nvPr>
            <p:ph idx="1"/>
          </p:nvPr>
        </p:nvSpPr>
        <p:spPr>
          <a:xfrm>
            <a:off x="1981200" y="1874838"/>
            <a:ext cx="8305800" cy="3916363"/>
          </a:xfrm>
        </p:spPr>
        <p:txBody>
          <a:bodyPr>
            <a:normAutofit/>
          </a:bodyPr>
          <a:lstStyle/>
          <a:p>
            <a:pPr>
              <a:spcBef>
                <a:spcPts val="1800"/>
              </a:spcBef>
            </a:pPr>
            <a:r>
              <a:rPr lang="en-US" sz="2400" b="1" dirty="0">
                <a:latin typeface="Book Antiqua" pitchFamily="18" charset="0"/>
              </a:rPr>
              <a:t>Pre-financing of the grant must be foreseen for the students</a:t>
            </a:r>
            <a:r>
              <a:rPr lang="sr-Latn-RS" sz="2400" b="1" dirty="0">
                <a:latin typeface="Book Antiqua" pitchFamily="18" charset="0"/>
              </a:rPr>
              <a:t>/staff</a:t>
            </a:r>
            <a:r>
              <a:rPr lang="en-US" sz="2400" b="1" dirty="0">
                <a:latin typeface="Book Antiqua" pitchFamily="18" charset="0"/>
              </a:rPr>
              <a:t> in order to facilitate the installation process</a:t>
            </a:r>
            <a:endParaRPr lang="sr-Latn-RS" sz="2400" b="1" dirty="0">
              <a:latin typeface="Book Antiqua" pitchFamily="18" charset="0"/>
            </a:endParaRPr>
          </a:p>
          <a:p>
            <a:pPr>
              <a:spcBef>
                <a:spcPts val="1800"/>
              </a:spcBef>
            </a:pPr>
            <a:endParaRPr lang="sr-Latn-RS" sz="2400" b="1" dirty="0">
              <a:latin typeface="Book Antiqua" pitchFamily="18" charset="0"/>
            </a:endParaRPr>
          </a:p>
          <a:p>
            <a:pPr marL="0" indent="0">
              <a:spcBef>
                <a:spcPts val="1800"/>
              </a:spcBef>
              <a:buNone/>
            </a:pPr>
            <a:endParaRPr lang="en-US" sz="2400" b="1" dirty="0">
              <a:latin typeface="Book Antiqua" pitchFamily="18" charset="0"/>
            </a:endParaRPr>
          </a:p>
          <a:p>
            <a:pPr>
              <a:spcBef>
                <a:spcPts val="1800"/>
              </a:spcBef>
            </a:pPr>
            <a:r>
              <a:rPr lang="en-US" sz="2400" b="1" dirty="0">
                <a:latin typeface="Book Antiqua" pitchFamily="18" charset="0"/>
              </a:rPr>
              <a:t>Receiving </a:t>
            </a:r>
            <a:r>
              <a:rPr lang="en-US" sz="2400" b="1" dirty="0" err="1">
                <a:latin typeface="Book Antiqua" pitchFamily="18" charset="0"/>
              </a:rPr>
              <a:t>organi</a:t>
            </a:r>
            <a:r>
              <a:rPr lang="sr-Latn-RS" sz="2400" b="1" dirty="0">
                <a:latin typeface="Book Antiqua" pitchFamily="18" charset="0"/>
              </a:rPr>
              <a:t>z</a:t>
            </a:r>
            <a:r>
              <a:rPr lang="en-US" sz="2400" b="1" dirty="0" err="1">
                <a:latin typeface="Book Antiqua" pitchFamily="18" charset="0"/>
              </a:rPr>
              <a:t>ation</a:t>
            </a:r>
            <a:r>
              <a:rPr lang="en-US" sz="2400" b="1" dirty="0">
                <a:latin typeface="Book Antiqua" pitchFamily="18" charset="0"/>
              </a:rPr>
              <a:t> and sending </a:t>
            </a:r>
            <a:r>
              <a:rPr lang="en-US" sz="2400" b="1" dirty="0" err="1">
                <a:latin typeface="Book Antiqua" pitchFamily="18" charset="0"/>
              </a:rPr>
              <a:t>organi</a:t>
            </a:r>
            <a:r>
              <a:rPr lang="sr-Latn-RS" sz="2400" b="1" dirty="0">
                <a:latin typeface="Book Antiqua" pitchFamily="18" charset="0"/>
              </a:rPr>
              <a:t>z</a:t>
            </a:r>
            <a:r>
              <a:rPr lang="en-US" sz="2400" b="1" dirty="0" err="1">
                <a:latin typeface="Book Antiqua" pitchFamily="18" charset="0"/>
              </a:rPr>
              <a:t>ation</a:t>
            </a:r>
            <a:r>
              <a:rPr lang="en-US" sz="2400" b="1" dirty="0">
                <a:latin typeface="Book Antiqua" pitchFamily="18" charset="0"/>
              </a:rPr>
              <a:t> have to ensure a constant follow-up and regular monitoring on the individual mobility</a:t>
            </a:r>
          </a:p>
          <a:p>
            <a:pPr>
              <a:spcBef>
                <a:spcPts val="1800"/>
              </a:spcBef>
            </a:pPr>
            <a:endParaRPr lang="en-US" sz="2400" b="1" dirty="0">
              <a:solidFill>
                <a:schemeClr val="accent2">
                  <a:lumMod val="75000"/>
                </a:schemeClr>
              </a:solidFill>
              <a:latin typeface="Book Antiqua" pitchFamily="18" charset="0"/>
            </a:endParaRPr>
          </a:p>
        </p:txBody>
      </p:sp>
    </p:spTree>
    <p:extLst>
      <p:ext uri="{BB962C8B-B14F-4D97-AF65-F5344CB8AC3E}">
        <p14:creationId xmlns:p14="http://schemas.microsoft.com/office/powerpoint/2010/main" val="4323769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896</TotalTime>
  <Words>1280</Words>
  <Application>Microsoft Office PowerPoint</Application>
  <PresentationFormat>Widescreen</PresentationFormat>
  <Paragraphs>223</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Book Antiqua</vt:lpstr>
      <vt:lpstr>Calibri</vt:lpstr>
      <vt:lpstr>Calibri Light</vt:lpstr>
      <vt:lpstr>Times New Roman</vt:lpstr>
      <vt:lpstr>Office Theme</vt:lpstr>
      <vt:lpstr>Development of master curricula for natural disasters risk management in Western Balkan countries</vt:lpstr>
      <vt:lpstr>PowerPoint Presentation</vt:lpstr>
      <vt:lpstr>Interinstitutional agreements signed</vt:lpstr>
      <vt:lpstr>Preparation –tasks </vt:lpstr>
      <vt:lpstr>PowerPoint Presentation</vt:lpstr>
      <vt:lpstr>PowerPoint Presentation</vt:lpstr>
      <vt:lpstr>PowerPoint Presentation</vt:lpstr>
      <vt:lpstr>PowerPoint Presentation</vt:lpstr>
      <vt:lpstr>Implementation – basic principles</vt:lpstr>
      <vt:lpstr> All mobility details must be encoded in the EACEA Mobility tool </vt:lpstr>
      <vt:lpstr>Follow-up – basic principles</vt:lpstr>
      <vt:lpstr>Financial Management – basic principles</vt:lpstr>
      <vt:lpstr>Subsistence costs – students and staff </vt:lpstr>
      <vt:lpstr>Modification of the mobility scheme</vt:lpstr>
      <vt:lpstr>Documents inventory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master curricula for natural disasters risk management in Western Balkan countries</dc:title>
  <dc:creator>Vesna Stankov- Jovanović</dc:creator>
  <cp:lastModifiedBy>Vesna Stankov- Jovanović</cp:lastModifiedBy>
  <cp:revision>7</cp:revision>
  <dcterms:created xsi:type="dcterms:W3CDTF">2018-09-05T15:24:08Z</dcterms:created>
  <dcterms:modified xsi:type="dcterms:W3CDTF">2018-09-06T08:17:20Z</dcterms:modified>
</cp:coreProperties>
</file>